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sldIdLst>
    <p:sldId id="257" r:id="rId5"/>
    <p:sldId id="312" r:id="rId6"/>
    <p:sldId id="256" r:id="rId7"/>
    <p:sldId id="263" r:id="rId8"/>
    <p:sldId id="264" r:id="rId9"/>
    <p:sldId id="285" r:id="rId10"/>
    <p:sldId id="311" r:id="rId11"/>
    <p:sldId id="265" r:id="rId12"/>
    <p:sldId id="266" r:id="rId13"/>
    <p:sldId id="305" r:id="rId14"/>
    <p:sldId id="301" r:id="rId15"/>
    <p:sldId id="306" r:id="rId16"/>
    <p:sldId id="300" r:id="rId17"/>
    <p:sldId id="308" r:id="rId18"/>
    <p:sldId id="289" r:id="rId19"/>
    <p:sldId id="290" r:id="rId20"/>
    <p:sldId id="309" r:id="rId21"/>
    <p:sldId id="310" r:id="rId22"/>
    <p:sldId id="284" r:id="rId23"/>
    <p:sldId id="283" r:id="rId24"/>
    <p:sldId id="258" r:id="rId25"/>
    <p:sldId id="272" r:id="rId26"/>
    <p:sldId id="259" r:id="rId27"/>
    <p:sldId id="273" r:id="rId28"/>
    <p:sldId id="278" r:id="rId29"/>
    <p:sldId id="277" r:id="rId30"/>
    <p:sldId id="293" r:id="rId31"/>
    <p:sldId id="295" r:id="rId32"/>
    <p:sldId id="299" r:id="rId33"/>
    <p:sldId id="270" r:id="rId34"/>
    <p:sldId id="269" r:id="rId35"/>
    <p:sldId id="261" r:id="rId36"/>
    <p:sldId id="280" r:id="rId37"/>
    <p:sldId id="279" r:id="rId38"/>
    <p:sldId id="296" r:id="rId39"/>
    <p:sldId id="297" r:id="rId40"/>
    <p:sldId id="302" r:id="rId41"/>
    <p:sldId id="281" r:id="rId42"/>
    <p:sldId id="307"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4C1"/>
    <a:srgbClr val="AF19E1"/>
    <a:srgbClr val="CC10E1"/>
    <a:srgbClr val="E110DE"/>
    <a:srgbClr val="FB14F7"/>
    <a:srgbClr val="932188"/>
    <a:srgbClr val="AC269F"/>
    <a:srgbClr val="050593"/>
    <a:srgbClr val="620493"/>
    <a:srgbClr val="7203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48FE48-1EE5-4207-B71F-63717706A4AB}" v="1" dt="2021-03-01T14:49:04.3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snapToObjects="1">
      <p:cViewPr varScale="1">
        <p:scale>
          <a:sx n="79" d="100"/>
          <a:sy n="79" d="100"/>
        </p:scale>
        <p:origin x="96" y="76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0ED9D61-E455-7445-95F7-389D6F22A49A}" type="datetimeFigureOut">
              <a:rPr lang="en-US" smtClean="0"/>
              <a:t>3/8/2021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6745A14-0F69-2B4F-8C1D-5BC42BB149F4}" type="slidenum">
              <a:rPr lang="en-US" smtClean="0"/>
              <a:t>‹#›</a:t>
            </a:fld>
            <a:endParaRPr lang="en-US"/>
          </a:p>
        </p:txBody>
      </p:sp>
    </p:spTree>
    <p:extLst>
      <p:ext uri="{BB962C8B-B14F-4D97-AF65-F5344CB8AC3E}">
        <p14:creationId xmlns:p14="http://schemas.microsoft.com/office/powerpoint/2010/main" val="3880819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Geoffrey Kabat and I'm a cancer epidemiologist. Today I'm going to talk to you about the evidence regarding the carcinogenicity of glyphosate, the active ingredient in Roundup.</a:t>
            </a:r>
          </a:p>
          <a:p>
            <a:r>
              <a:rPr lang="en-US" dirty="0"/>
              <a:t> </a:t>
            </a:r>
          </a:p>
        </p:txBody>
      </p:sp>
      <p:sp>
        <p:nvSpPr>
          <p:cNvPr id="4" name="Slide Number Placeholder 3"/>
          <p:cNvSpPr>
            <a:spLocks noGrp="1"/>
          </p:cNvSpPr>
          <p:nvPr>
            <p:ph type="sldNum" sz="quarter" idx="5"/>
          </p:nvPr>
        </p:nvSpPr>
        <p:spPr/>
        <p:txBody>
          <a:bodyPr/>
          <a:lstStyle/>
          <a:p>
            <a:fld id="{26745A14-0F69-2B4F-8C1D-5BC42BB149F4}" type="slidenum">
              <a:rPr lang="en-US" smtClean="0"/>
              <a:t>3</a:t>
            </a:fld>
            <a:endParaRPr lang="en-US"/>
          </a:p>
        </p:txBody>
      </p:sp>
    </p:spTree>
    <p:extLst>
      <p:ext uri="{BB962C8B-B14F-4D97-AF65-F5344CB8AC3E}">
        <p14:creationId xmlns:p14="http://schemas.microsoft.com/office/powerpoint/2010/main" val="3717156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whole question of the health effects of GLY has gotten badly confused.  </a:t>
            </a:r>
          </a:p>
        </p:txBody>
      </p:sp>
      <p:sp>
        <p:nvSpPr>
          <p:cNvPr id="4" name="Slide Number Placeholder 3"/>
          <p:cNvSpPr>
            <a:spLocks noGrp="1"/>
          </p:cNvSpPr>
          <p:nvPr>
            <p:ph type="sldNum" sz="quarter" idx="5"/>
          </p:nvPr>
        </p:nvSpPr>
        <p:spPr/>
        <p:txBody>
          <a:bodyPr/>
          <a:lstStyle/>
          <a:p>
            <a:fld id="{26745A14-0F69-2B4F-8C1D-5BC42BB149F4}" type="slidenum">
              <a:rPr lang="en-US" smtClean="0"/>
              <a:t>15</a:t>
            </a:fld>
            <a:endParaRPr lang="en-US"/>
          </a:p>
        </p:txBody>
      </p:sp>
    </p:spTree>
    <p:extLst>
      <p:ext uri="{BB962C8B-B14F-4D97-AF65-F5344CB8AC3E}">
        <p14:creationId xmlns:p14="http://schemas.microsoft.com/office/powerpoint/2010/main" val="2303994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and the following slides, I am going to discuss the studies of human exposure to GLY and risk of NHL. </a:t>
            </a:r>
          </a:p>
          <a:p>
            <a:endParaRPr lang="en-US" dirty="0"/>
          </a:p>
          <a:p>
            <a:r>
              <a:rPr lang="en-US" dirty="0"/>
              <a:t>Because exposure info is obtained from cases following DX this info can be biased by disease status. In population-based c/c studies exposure to a specific occupational agent is typically rare.  Only 5% of cases in the combined c/c studies had exposure to GLY.   In addition, the info on </a:t>
            </a:r>
            <a:r>
              <a:rPr lang="en-US" dirty="0" err="1"/>
              <a:t>freq</a:t>
            </a:r>
            <a:r>
              <a:rPr lang="en-US" dirty="0"/>
              <a:t> &amp; </a:t>
            </a:r>
            <a:r>
              <a:rPr lang="en-US" dirty="0" err="1"/>
              <a:t>durat</a:t>
            </a:r>
            <a:r>
              <a:rPr lang="en-US" dirty="0"/>
              <a:t> of expos was limited.  As a result, the risk estimates from these studies are unstable &amp; uncertain. </a:t>
            </a:r>
          </a:p>
        </p:txBody>
      </p:sp>
      <p:sp>
        <p:nvSpPr>
          <p:cNvPr id="4" name="Slide Number Placeholder 3"/>
          <p:cNvSpPr>
            <a:spLocks noGrp="1"/>
          </p:cNvSpPr>
          <p:nvPr>
            <p:ph type="sldNum" sz="quarter" idx="5"/>
          </p:nvPr>
        </p:nvSpPr>
        <p:spPr/>
        <p:txBody>
          <a:bodyPr/>
          <a:lstStyle/>
          <a:p>
            <a:fld id="{26745A14-0F69-2B4F-8C1D-5BC42BB149F4}" type="slidenum">
              <a:rPr lang="en-US" smtClean="0"/>
              <a:t>16</a:t>
            </a:fld>
            <a:endParaRPr lang="en-US"/>
          </a:p>
        </p:txBody>
      </p:sp>
    </p:spTree>
    <p:extLst>
      <p:ext uri="{BB962C8B-B14F-4D97-AF65-F5344CB8AC3E}">
        <p14:creationId xmlns:p14="http://schemas.microsoft.com/office/powerpoint/2010/main" val="2668388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task is to get the audience to understand that the confidence limit is used to assess whether a value is likely to have occurred by chance, and that a relative risk confidence limit overlapping one signifies that there is no measurable effect.</a:t>
            </a:r>
          </a:p>
        </p:txBody>
      </p:sp>
      <p:sp>
        <p:nvSpPr>
          <p:cNvPr id="4" name="Slide Number Placeholder 3"/>
          <p:cNvSpPr>
            <a:spLocks noGrp="1"/>
          </p:cNvSpPr>
          <p:nvPr>
            <p:ph type="sldNum" sz="quarter" idx="5"/>
          </p:nvPr>
        </p:nvSpPr>
        <p:spPr/>
        <p:txBody>
          <a:bodyPr/>
          <a:lstStyle/>
          <a:p>
            <a:fld id="{26745A14-0F69-2B4F-8C1D-5BC42BB149F4}" type="slidenum">
              <a:rPr lang="en-US" smtClean="0"/>
              <a:t>17</a:t>
            </a:fld>
            <a:endParaRPr lang="en-US"/>
          </a:p>
        </p:txBody>
      </p:sp>
    </p:spTree>
    <p:extLst>
      <p:ext uri="{BB962C8B-B14F-4D97-AF65-F5344CB8AC3E}">
        <p14:creationId xmlns:p14="http://schemas.microsoft.com/office/powerpoint/2010/main" val="774910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745A14-0F69-2B4F-8C1D-5BC42BB149F4}" type="slidenum">
              <a:rPr lang="en-US" smtClean="0"/>
              <a:t>18</a:t>
            </a:fld>
            <a:endParaRPr lang="en-US"/>
          </a:p>
        </p:txBody>
      </p:sp>
    </p:spTree>
    <p:extLst>
      <p:ext uri="{BB962C8B-B14F-4D97-AF65-F5344CB8AC3E}">
        <p14:creationId xmlns:p14="http://schemas.microsoft.com/office/powerpoint/2010/main" val="3682868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c/c studies.  Notice that 3 show a suggestion of an increased risk, roughly a doubling, but wide confidence intervals. McDuffie also showed a doubly for those with &gt;2d/yr. </a:t>
            </a:r>
          </a:p>
        </p:txBody>
      </p:sp>
      <p:sp>
        <p:nvSpPr>
          <p:cNvPr id="4" name="Slide Number Placeholder 3"/>
          <p:cNvSpPr>
            <a:spLocks noGrp="1"/>
          </p:cNvSpPr>
          <p:nvPr>
            <p:ph type="sldNum" sz="quarter" idx="5"/>
          </p:nvPr>
        </p:nvSpPr>
        <p:spPr/>
        <p:txBody>
          <a:bodyPr/>
          <a:lstStyle/>
          <a:p>
            <a:fld id="{26745A14-0F69-2B4F-8C1D-5BC42BB149F4}" type="slidenum">
              <a:rPr lang="en-US" smtClean="0"/>
              <a:t>19</a:t>
            </a:fld>
            <a:endParaRPr lang="en-US"/>
          </a:p>
        </p:txBody>
      </p:sp>
    </p:spTree>
    <p:extLst>
      <p:ext uri="{BB962C8B-B14F-4D97-AF65-F5344CB8AC3E}">
        <p14:creationId xmlns:p14="http://schemas.microsoft.com/office/powerpoint/2010/main" val="1636234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contrast the c/c studies with the single prospective cohort study of glyphosate – the National Cancer Institute’s Agricultural Health Study</a:t>
            </a:r>
          </a:p>
        </p:txBody>
      </p:sp>
      <p:sp>
        <p:nvSpPr>
          <p:cNvPr id="4" name="Slide Number Placeholder 3"/>
          <p:cNvSpPr>
            <a:spLocks noGrp="1"/>
          </p:cNvSpPr>
          <p:nvPr>
            <p:ph type="sldNum" sz="quarter" idx="5"/>
          </p:nvPr>
        </p:nvSpPr>
        <p:spPr/>
        <p:txBody>
          <a:bodyPr/>
          <a:lstStyle/>
          <a:p>
            <a:fld id="{26745A14-0F69-2B4F-8C1D-5BC42BB149F4}" type="slidenum">
              <a:rPr lang="en-US" smtClean="0"/>
              <a:t>20</a:t>
            </a:fld>
            <a:endParaRPr lang="en-US"/>
          </a:p>
        </p:txBody>
      </p:sp>
    </p:spTree>
    <p:extLst>
      <p:ext uri="{BB962C8B-B14F-4D97-AF65-F5344CB8AC3E}">
        <p14:creationId xmlns:p14="http://schemas.microsoft.com/office/powerpoint/2010/main" val="230585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of the AHS were published in 2018. </a:t>
            </a:r>
          </a:p>
          <a:p>
            <a:r>
              <a:rPr lang="en-US" dirty="0"/>
              <a:t>No association.  No dose-response -- no trend. No effect of latency.  NHL result.   575 cases.</a:t>
            </a:r>
          </a:p>
          <a:p>
            <a:endParaRPr lang="en-US" dirty="0"/>
          </a:p>
          <a:p>
            <a:r>
              <a:rPr lang="en-US" dirty="0"/>
              <a:t>Overall conclusion:</a:t>
            </a:r>
          </a:p>
        </p:txBody>
      </p:sp>
      <p:sp>
        <p:nvSpPr>
          <p:cNvPr id="4" name="Slide Number Placeholder 3"/>
          <p:cNvSpPr>
            <a:spLocks noGrp="1"/>
          </p:cNvSpPr>
          <p:nvPr>
            <p:ph type="sldNum" sz="quarter" idx="5"/>
          </p:nvPr>
        </p:nvSpPr>
        <p:spPr/>
        <p:txBody>
          <a:bodyPr/>
          <a:lstStyle/>
          <a:p>
            <a:fld id="{26745A14-0F69-2B4F-8C1D-5BC42BB149F4}" type="slidenum">
              <a:rPr lang="en-US" smtClean="0"/>
              <a:t>23</a:t>
            </a:fld>
            <a:endParaRPr lang="en-US"/>
          </a:p>
        </p:txBody>
      </p:sp>
    </p:spTree>
    <p:extLst>
      <p:ext uri="{BB962C8B-B14F-4D97-AF65-F5344CB8AC3E}">
        <p14:creationId xmlns:p14="http://schemas.microsoft.com/office/powerpoint/2010/main" val="3534479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Feb 2019 a paper written by scientists at several prominent universities came out in the journal MUTAT RES. </a:t>
            </a:r>
          </a:p>
        </p:txBody>
      </p:sp>
      <p:sp>
        <p:nvSpPr>
          <p:cNvPr id="4" name="Slide Number Placeholder 3"/>
          <p:cNvSpPr>
            <a:spLocks noGrp="1"/>
          </p:cNvSpPr>
          <p:nvPr>
            <p:ph type="sldNum" sz="quarter" idx="5"/>
          </p:nvPr>
        </p:nvSpPr>
        <p:spPr/>
        <p:txBody>
          <a:bodyPr/>
          <a:lstStyle/>
          <a:p>
            <a:fld id="{26745A14-0F69-2B4F-8C1D-5BC42BB149F4}" type="slidenum">
              <a:rPr lang="en-US" smtClean="0"/>
              <a:t>24</a:t>
            </a:fld>
            <a:endParaRPr lang="en-US"/>
          </a:p>
        </p:txBody>
      </p:sp>
    </p:spTree>
    <p:extLst>
      <p:ext uri="{BB962C8B-B14F-4D97-AF65-F5344CB8AC3E}">
        <p14:creationId xmlns:p14="http://schemas.microsoft.com/office/powerpoint/2010/main" val="4058464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within days of the appearance of the Zhang M-A, I wrote a detailed column pointing out it errors.  A year later, the senior author on the paper wrote a response in Forbes attempting to rebut my criticisms. In response I wrote a second column, again pointing out that the best data – from the AHS – fail to support her hypothesis. </a:t>
            </a:r>
          </a:p>
        </p:txBody>
      </p:sp>
      <p:sp>
        <p:nvSpPr>
          <p:cNvPr id="4" name="Slide Number Placeholder 3"/>
          <p:cNvSpPr>
            <a:spLocks noGrp="1"/>
          </p:cNvSpPr>
          <p:nvPr>
            <p:ph type="sldNum" sz="quarter" idx="5"/>
          </p:nvPr>
        </p:nvSpPr>
        <p:spPr/>
        <p:txBody>
          <a:bodyPr/>
          <a:lstStyle/>
          <a:p>
            <a:fld id="{26745A14-0F69-2B4F-8C1D-5BC42BB149F4}" type="slidenum">
              <a:rPr lang="en-US" smtClean="0"/>
              <a:t>29</a:t>
            </a:fld>
            <a:endParaRPr lang="en-US"/>
          </a:p>
        </p:txBody>
      </p:sp>
    </p:spTree>
    <p:extLst>
      <p:ext uri="{BB962C8B-B14F-4D97-AF65-F5344CB8AC3E}">
        <p14:creationId xmlns:p14="http://schemas.microsoft.com/office/powerpoint/2010/main" val="408073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year later, the EPA came out with a thoughtful re-analysis of the Zhang M-A, finding no association between ever exposure to GLY and NHL. </a:t>
            </a:r>
          </a:p>
        </p:txBody>
      </p:sp>
      <p:sp>
        <p:nvSpPr>
          <p:cNvPr id="4" name="Slide Number Placeholder 3"/>
          <p:cNvSpPr>
            <a:spLocks noGrp="1"/>
          </p:cNvSpPr>
          <p:nvPr>
            <p:ph type="sldNum" sz="quarter" idx="5"/>
          </p:nvPr>
        </p:nvSpPr>
        <p:spPr/>
        <p:txBody>
          <a:bodyPr/>
          <a:lstStyle/>
          <a:p>
            <a:fld id="{26745A14-0F69-2B4F-8C1D-5BC42BB149F4}" type="slidenum">
              <a:rPr lang="en-US" smtClean="0"/>
              <a:t>30</a:t>
            </a:fld>
            <a:endParaRPr lang="en-US"/>
          </a:p>
        </p:txBody>
      </p:sp>
    </p:spTree>
    <p:extLst>
      <p:ext uri="{BB962C8B-B14F-4D97-AF65-F5344CB8AC3E}">
        <p14:creationId xmlns:p14="http://schemas.microsoft.com/office/powerpoint/2010/main" val="4178110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Glyphosate has been on the market since 1974.  But since the introduction of genetically-engineered, glyphosate-tolerant crops in 1996, there has been more than a 10-fold increase in its use.</a:t>
            </a:r>
          </a:p>
        </p:txBody>
      </p:sp>
      <p:sp>
        <p:nvSpPr>
          <p:cNvPr id="4" name="Slide Number Placeholder 3"/>
          <p:cNvSpPr>
            <a:spLocks noGrp="1"/>
          </p:cNvSpPr>
          <p:nvPr>
            <p:ph type="sldNum" sz="quarter" idx="5"/>
          </p:nvPr>
        </p:nvSpPr>
        <p:spPr/>
        <p:txBody>
          <a:bodyPr/>
          <a:lstStyle/>
          <a:p>
            <a:fld id="{26745A14-0F69-2B4F-8C1D-5BC42BB149F4}" type="slidenum">
              <a:rPr lang="en-US" smtClean="0"/>
              <a:t>4</a:t>
            </a:fld>
            <a:endParaRPr lang="en-US"/>
          </a:p>
        </p:txBody>
      </p:sp>
    </p:spTree>
    <p:extLst>
      <p:ext uri="{BB962C8B-B14F-4D97-AF65-F5344CB8AC3E}">
        <p14:creationId xmlns:p14="http://schemas.microsoft.com/office/powerpoint/2010/main" val="45230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month a M-A by 2 colleagues and myself came out.  </a:t>
            </a:r>
          </a:p>
        </p:txBody>
      </p:sp>
      <p:sp>
        <p:nvSpPr>
          <p:cNvPr id="4" name="Slide Number Placeholder 3"/>
          <p:cNvSpPr>
            <a:spLocks noGrp="1"/>
          </p:cNvSpPr>
          <p:nvPr>
            <p:ph type="sldNum" sz="quarter" idx="5"/>
          </p:nvPr>
        </p:nvSpPr>
        <p:spPr/>
        <p:txBody>
          <a:bodyPr/>
          <a:lstStyle/>
          <a:p>
            <a:fld id="{26745A14-0F69-2B4F-8C1D-5BC42BB149F4}" type="slidenum">
              <a:rPr lang="en-US" smtClean="0"/>
              <a:t>31</a:t>
            </a:fld>
            <a:endParaRPr lang="en-US"/>
          </a:p>
        </p:txBody>
      </p:sp>
    </p:spTree>
    <p:extLst>
      <p:ext uri="{BB962C8B-B14F-4D97-AF65-F5344CB8AC3E}">
        <p14:creationId xmlns:p14="http://schemas.microsoft.com/office/powerpoint/2010/main" val="2682402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what is the BEST EVIDENCE</a:t>
            </a:r>
          </a:p>
        </p:txBody>
      </p:sp>
      <p:sp>
        <p:nvSpPr>
          <p:cNvPr id="4" name="Slide Number Placeholder 3"/>
          <p:cNvSpPr>
            <a:spLocks noGrp="1"/>
          </p:cNvSpPr>
          <p:nvPr>
            <p:ph type="sldNum" sz="quarter" idx="5"/>
          </p:nvPr>
        </p:nvSpPr>
        <p:spPr/>
        <p:txBody>
          <a:bodyPr/>
          <a:lstStyle/>
          <a:p>
            <a:fld id="{26745A14-0F69-2B4F-8C1D-5BC42BB149F4}" type="slidenum">
              <a:rPr lang="en-US" smtClean="0"/>
              <a:t>36</a:t>
            </a:fld>
            <a:endParaRPr lang="en-US"/>
          </a:p>
        </p:txBody>
      </p:sp>
    </p:spTree>
    <p:extLst>
      <p:ext uri="{BB962C8B-B14F-4D97-AF65-F5344CB8AC3E}">
        <p14:creationId xmlns:p14="http://schemas.microsoft.com/office/powerpoint/2010/main" val="1985459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the increase in glyphosate use by year and by crop.  </a:t>
            </a:r>
          </a:p>
        </p:txBody>
      </p:sp>
      <p:sp>
        <p:nvSpPr>
          <p:cNvPr id="4" name="Slide Number Placeholder 3"/>
          <p:cNvSpPr>
            <a:spLocks noGrp="1"/>
          </p:cNvSpPr>
          <p:nvPr>
            <p:ph type="sldNum" sz="quarter" idx="5"/>
          </p:nvPr>
        </p:nvSpPr>
        <p:spPr/>
        <p:txBody>
          <a:bodyPr/>
          <a:lstStyle/>
          <a:p>
            <a:fld id="{26745A14-0F69-2B4F-8C1D-5BC42BB149F4}" type="slidenum">
              <a:rPr lang="en-US" smtClean="0"/>
              <a:t>5</a:t>
            </a:fld>
            <a:endParaRPr lang="en-US"/>
          </a:p>
        </p:txBody>
      </p:sp>
    </p:spTree>
    <p:extLst>
      <p:ext uri="{BB962C8B-B14F-4D97-AF65-F5344CB8AC3E}">
        <p14:creationId xmlns:p14="http://schemas.microsoft.com/office/powerpoint/2010/main" val="3586402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a dozen national and international regulatory agencies have found GLY to be safe and non-carcinogenic</a:t>
            </a:r>
          </a:p>
        </p:txBody>
      </p:sp>
      <p:sp>
        <p:nvSpPr>
          <p:cNvPr id="4" name="Slide Number Placeholder 3"/>
          <p:cNvSpPr>
            <a:spLocks noGrp="1"/>
          </p:cNvSpPr>
          <p:nvPr>
            <p:ph type="sldNum" sz="quarter" idx="5"/>
          </p:nvPr>
        </p:nvSpPr>
        <p:spPr/>
        <p:txBody>
          <a:bodyPr/>
          <a:lstStyle/>
          <a:p>
            <a:fld id="{26745A14-0F69-2B4F-8C1D-5BC42BB149F4}" type="slidenum">
              <a:rPr lang="en-US" smtClean="0"/>
              <a:t>8</a:t>
            </a:fld>
            <a:endParaRPr lang="en-US"/>
          </a:p>
        </p:txBody>
      </p:sp>
    </p:spTree>
    <p:extLst>
      <p:ext uri="{BB962C8B-B14F-4D97-AF65-F5344CB8AC3E}">
        <p14:creationId xmlns:p14="http://schemas.microsoft.com/office/powerpoint/2010/main" val="1015253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in 2015, IARC declared GLYPH to be a ”probable carcinogen.”  IARC stands alone, but this judgment has gotten a great deal of attention.  </a:t>
            </a:r>
          </a:p>
        </p:txBody>
      </p:sp>
      <p:sp>
        <p:nvSpPr>
          <p:cNvPr id="4" name="Slide Number Placeholder 3"/>
          <p:cNvSpPr>
            <a:spLocks noGrp="1"/>
          </p:cNvSpPr>
          <p:nvPr>
            <p:ph type="sldNum" sz="quarter" idx="5"/>
          </p:nvPr>
        </p:nvSpPr>
        <p:spPr/>
        <p:txBody>
          <a:bodyPr/>
          <a:lstStyle/>
          <a:p>
            <a:fld id="{26745A14-0F69-2B4F-8C1D-5BC42BB149F4}" type="slidenum">
              <a:rPr lang="en-US" smtClean="0"/>
              <a:t>9</a:t>
            </a:fld>
            <a:endParaRPr lang="en-US"/>
          </a:p>
        </p:txBody>
      </p:sp>
    </p:spTree>
    <p:extLst>
      <p:ext uri="{BB962C8B-B14F-4D97-AF65-F5344CB8AC3E}">
        <p14:creationId xmlns:p14="http://schemas.microsoft.com/office/powerpoint/2010/main" val="3474220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initial publication of IARC’s assessment.</a:t>
            </a:r>
          </a:p>
        </p:txBody>
      </p:sp>
      <p:sp>
        <p:nvSpPr>
          <p:cNvPr id="4" name="Slide Number Placeholder 3"/>
          <p:cNvSpPr>
            <a:spLocks noGrp="1"/>
          </p:cNvSpPr>
          <p:nvPr>
            <p:ph type="sldNum" sz="quarter" idx="5"/>
          </p:nvPr>
        </p:nvSpPr>
        <p:spPr/>
        <p:txBody>
          <a:bodyPr/>
          <a:lstStyle/>
          <a:p>
            <a:fld id="{26745A14-0F69-2B4F-8C1D-5BC42BB149F4}" type="slidenum">
              <a:rPr lang="en-US" smtClean="0"/>
              <a:t>10</a:t>
            </a:fld>
            <a:endParaRPr lang="en-US"/>
          </a:p>
        </p:txBody>
      </p:sp>
    </p:spTree>
    <p:extLst>
      <p:ext uri="{BB962C8B-B14F-4D97-AF65-F5344CB8AC3E}">
        <p14:creationId xmlns:p14="http://schemas.microsoft.com/office/powerpoint/2010/main" val="3941819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describe IARC's scheme for classifying carcinogens. Several points should be noted.</a:t>
            </a:r>
          </a:p>
          <a:p>
            <a:r>
              <a:rPr lang="en-US" dirty="0"/>
              <a:t>It’s important to note that IARC assesses hazard, rather than risk. Hazard assessment does not take real-world exposure into account.</a:t>
            </a:r>
          </a:p>
          <a:p>
            <a:r>
              <a:rPr lang="en-US" dirty="0"/>
              <a:t>The 2A, or probable carcinogen category, includes such exposures as hairdressing, red meat, shift work, and glyphosate.</a:t>
            </a:r>
          </a:p>
          <a:p>
            <a:r>
              <a:rPr lang="en-US" dirty="0"/>
              <a:t>Of the ~500 chemicals assessed by IARC, only 1 has been classified as probably NOT carcinogenic. </a:t>
            </a:r>
          </a:p>
        </p:txBody>
      </p:sp>
      <p:sp>
        <p:nvSpPr>
          <p:cNvPr id="4" name="Slide Number Placeholder 3"/>
          <p:cNvSpPr>
            <a:spLocks noGrp="1"/>
          </p:cNvSpPr>
          <p:nvPr>
            <p:ph type="sldNum" sz="quarter" idx="5"/>
          </p:nvPr>
        </p:nvSpPr>
        <p:spPr/>
        <p:txBody>
          <a:bodyPr/>
          <a:lstStyle/>
          <a:p>
            <a:fld id="{26745A14-0F69-2B4F-8C1D-5BC42BB149F4}" type="slidenum">
              <a:rPr lang="en-US" smtClean="0"/>
              <a:t>11</a:t>
            </a:fld>
            <a:endParaRPr lang="en-US"/>
          </a:p>
        </p:txBody>
      </p:sp>
    </p:spTree>
    <p:extLst>
      <p:ext uri="{BB962C8B-B14F-4D97-AF65-F5344CB8AC3E}">
        <p14:creationId xmlns:p14="http://schemas.microsoft.com/office/powerpoint/2010/main" val="3642329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Selective reporting.  Selective reporting of rodent studies.  The most glaring red flag is that Chris Portier, a panel member, who had proposed that IARC evaluate GLY signed on as a litigation consultant with 2 companies involved in lawsuits </a:t>
            </a:r>
            <a:r>
              <a:rPr lang="en-US" dirty="0" err="1"/>
              <a:t>agst</a:t>
            </a:r>
            <a:r>
              <a:rPr lang="en-US" dirty="0"/>
              <a:t> Monsanto</a:t>
            </a:r>
          </a:p>
        </p:txBody>
      </p:sp>
      <p:sp>
        <p:nvSpPr>
          <p:cNvPr id="4" name="Slide Number Placeholder 3"/>
          <p:cNvSpPr>
            <a:spLocks noGrp="1"/>
          </p:cNvSpPr>
          <p:nvPr>
            <p:ph type="sldNum" sz="quarter" idx="5"/>
          </p:nvPr>
        </p:nvSpPr>
        <p:spPr/>
        <p:txBody>
          <a:bodyPr/>
          <a:lstStyle/>
          <a:p>
            <a:fld id="{26745A14-0F69-2B4F-8C1D-5BC42BB149F4}" type="slidenum">
              <a:rPr lang="en-US" smtClean="0"/>
              <a:t>12</a:t>
            </a:fld>
            <a:endParaRPr lang="en-US"/>
          </a:p>
        </p:txBody>
      </p:sp>
    </p:spTree>
    <p:extLst>
      <p:ext uri="{BB962C8B-B14F-4D97-AF65-F5344CB8AC3E}">
        <p14:creationId xmlns:p14="http://schemas.microsoft.com/office/powerpoint/2010/main" val="2950457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figure on the bottom shows GLY use in the US from 1992 to 2012. The graph on top shows rates of NHL from 1992 to 2018.  We see that in spite of the impressive increase in GLY use, NHL incidence has remained stable over the nearly 30-yr period.</a:t>
            </a:r>
          </a:p>
        </p:txBody>
      </p:sp>
      <p:sp>
        <p:nvSpPr>
          <p:cNvPr id="4" name="Slide Number Placeholder 3"/>
          <p:cNvSpPr>
            <a:spLocks noGrp="1"/>
          </p:cNvSpPr>
          <p:nvPr>
            <p:ph type="sldNum" sz="quarter" idx="5"/>
          </p:nvPr>
        </p:nvSpPr>
        <p:spPr/>
        <p:txBody>
          <a:bodyPr/>
          <a:lstStyle/>
          <a:p>
            <a:fld id="{26745A14-0F69-2B4F-8C1D-5BC42BB149F4}" type="slidenum">
              <a:rPr lang="en-US" smtClean="0"/>
              <a:t>13</a:t>
            </a:fld>
            <a:endParaRPr lang="en-US"/>
          </a:p>
        </p:txBody>
      </p:sp>
    </p:spTree>
    <p:extLst>
      <p:ext uri="{BB962C8B-B14F-4D97-AF65-F5344CB8AC3E}">
        <p14:creationId xmlns:p14="http://schemas.microsoft.com/office/powerpoint/2010/main" val="2983022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0A4C2-620D-764A-9287-2E4FD4EF5D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BF6A2B-3F77-4048-9545-ECDC95EDE6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4491F2-5055-D140-81A3-A0B5551F4A26}"/>
              </a:ext>
            </a:extLst>
          </p:cNvPr>
          <p:cNvSpPr>
            <a:spLocks noGrp="1"/>
          </p:cNvSpPr>
          <p:nvPr>
            <p:ph type="dt" sz="half" idx="10"/>
          </p:nvPr>
        </p:nvSpPr>
        <p:spPr/>
        <p:txBody>
          <a:bodyPr/>
          <a:lstStyle/>
          <a:p>
            <a:fld id="{D57BAB42-818A-2F49-B73B-3E6AD09F6FA0}" type="datetimeFigureOut">
              <a:rPr lang="en-US" smtClean="0"/>
              <a:t>3/8/2021</a:t>
            </a:fld>
            <a:endParaRPr lang="en-US"/>
          </a:p>
        </p:txBody>
      </p:sp>
      <p:sp>
        <p:nvSpPr>
          <p:cNvPr id="5" name="Footer Placeholder 4">
            <a:extLst>
              <a:ext uri="{FF2B5EF4-FFF2-40B4-BE49-F238E27FC236}">
                <a16:creationId xmlns:a16="http://schemas.microsoft.com/office/drawing/2014/main" id="{6C59909E-86DF-8E45-8002-E58B4AC58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AD835-ADEE-5947-930C-CD272C274A87}"/>
              </a:ext>
            </a:extLst>
          </p:cNvPr>
          <p:cNvSpPr>
            <a:spLocks noGrp="1"/>
          </p:cNvSpPr>
          <p:nvPr>
            <p:ph type="sldNum" sz="quarter" idx="12"/>
          </p:nvPr>
        </p:nvSpPr>
        <p:spPr/>
        <p:txBody>
          <a:bodyPr/>
          <a:lstStyle/>
          <a:p>
            <a:fld id="{86AFB1AE-FD70-E644-A6C1-B8946DAA7B49}" type="slidenum">
              <a:rPr lang="en-US" smtClean="0"/>
              <a:t>‹#›</a:t>
            </a:fld>
            <a:endParaRPr lang="en-US"/>
          </a:p>
        </p:txBody>
      </p:sp>
    </p:spTree>
    <p:extLst>
      <p:ext uri="{BB962C8B-B14F-4D97-AF65-F5344CB8AC3E}">
        <p14:creationId xmlns:p14="http://schemas.microsoft.com/office/powerpoint/2010/main" val="3668588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AF0D-2AC7-4140-9B1F-F623ED1988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5AE421-31CC-3147-B4E3-DC0D4FDD58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11B44D-B189-FA4C-A45C-8A1376C8AED1}"/>
              </a:ext>
            </a:extLst>
          </p:cNvPr>
          <p:cNvSpPr>
            <a:spLocks noGrp="1"/>
          </p:cNvSpPr>
          <p:nvPr>
            <p:ph type="dt" sz="half" idx="10"/>
          </p:nvPr>
        </p:nvSpPr>
        <p:spPr/>
        <p:txBody>
          <a:bodyPr/>
          <a:lstStyle/>
          <a:p>
            <a:fld id="{D57BAB42-818A-2F49-B73B-3E6AD09F6FA0}" type="datetimeFigureOut">
              <a:rPr lang="en-US" smtClean="0"/>
              <a:t>3/8/2021</a:t>
            </a:fld>
            <a:endParaRPr lang="en-US"/>
          </a:p>
        </p:txBody>
      </p:sp>
      <p:sp>
        <p:nvSpPr>
          <p:cNvPr id="5" name="Footer Placeholder 4">
            <a:extLst>
              <a:ext uri="{FF2B5EF4-FFF2-40B4-BE49-F238E27FC236}">
                <a16:creationId xmlns:a16="http://schemas.microsoft.com/office/drawing/2014/main" id="{F1B39DDD-D479-5E49-9824-2EB42D003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C64FA-6398-2A4C-AB1C-F69B0C6FDB7C}"/>
              </a:ext>
            </a:extLst>
          </p:cNvPr>
          <p:cNvSpPr>
            <a:spLocks noGrp="1"/>
          </p:cNvSpPr>
          <p:nvPr>
            <p:ph type="sldNum" sz="quarter" idx="12"/>
          </p:nvPr>
        </p:nvSpPr>
        <p:spPr/>
        <p:txBody>
          <a:bodyPr/>
          <a:lstStyle/>
          <a:p>
            <a:fld id="{86AFB1AE-FD70-E644-A6C1-B8946DAA7B49}" type="slidenum">
              <a:rPr lang="en-US" smtClean="0"/>
              <a:t>‹#›</a:t>
            </a:fld>
            <a:endParaRPr lang="en-US"/>
          </a:p>
        </p:txBody>
      </p:sp>
    </p:spTree>
    <p:extLst>
      <p:ext uri="{BB962C8B-B14F-4D97-AF65-F5344CB8AC3E}">
        <p14:creationId xmlns:p14="http://schemas.microsoft.com/office/powerpoint/2010/main" val="4282583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B0FEB6-49D2-D448-BFA8-6C249E9508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0EE953-0A20-3D4A-8521-3F884AEBA4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9970A-10EE-DC4D-BCC8-086DE3132537}"/>
              </a:ext>
            </a:extLst>
          </p:cNvPr>
          <p:cNvSpPr>
            <a:spLocks noGrp="1"/>
          </p:cNvSpPr>
          <p:nvPr>
            <p:ph type="dt" sz="half" idx="10"/>
          </p:nvPr>
        </p:nvSpPr>
        <p:spPr/>
        <p:txBody>
          <a:bodyPr/>
          <a:lstStyle/>
          <a:p>
            <a:fld id="{D57BAB42-818A-2F49-B73B-3E6AD09F6FA0}" type="datetimeFigureOut">
              <a:rPr lang="en-US" smtClean="0"/>
              <a:t>3/8/2021</a:t>
            </a:fld>
            <a:endParaRPr lang="en-US"/>
          </a:p>
        </p:txBody>
      </p:sp>
      <p:sp>
        <p:nvSpPr>
          <p:cNvPr id="5" name="Footer Placeholder 4">
            <a:extLst>
              <a:ext uri="{FF2B5EF4-FFF2-40B4-BE49-F238E27FC236}">
                <a16:creationId xmlns:a16="http://schemas.microsoft.com/office/drawing/2014/main" id="{72C634FA-7320-E349-B58D-10FA110FB9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2A305-973E-594D-AEBB-600EA5BBA945}"/>
              </a:ext>
            </a:extLst>
          </p:cNvPr>
          <p:cNvSpPr>
            <a:spLocks noGrp="1"/>
          </p:cNvSpPr>
          <p:nvPr>
            <p:ph type="sldNum" sz="quarter" idx="12"/>
          </p:nvPr>
        </p:nvSpPr>
        <p:spPr/>
        <p:txBody>
          <a:bodyPr/>
          <a:lstStyle/>
          <a:p>
            <a:fld id="{86AFB1AE-FD70-E644-A6C1-B8946DAA7B49}" type="slidenum">
              <a:rPr lang="en-US" smtClean="0"/>
              <a:t>‹#›</a:t>
            </a:fld>
            <a:endParaRPr lang="en-US"/>
          </a:p>
        </p:txBody>
      </p:sp>
    </p:spTree>
    <p:extLst>
      <p:ext uri="{BB962C8B-B14F-4D97-AF65-F5344CB8AC3E}">
        <p14:creationId xmlns:p14="http://schemas.microsoft.com/office/powerpoint/2010/main" val="2616332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C604-D634-2145-B9DD-F6C07DD1D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78338F-A054-3B4C-8571-80BC668951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0B8CB-7E6A-9546-B4C6-61ABA9412566}"/>
              </a:ext>
            </a:extLst>
          </p:cNvPr>
          <p:cNvSpPr>
            <a:spLocks noGrp="1"/>
          </p:cNvSpPr>
          <p:nvPr>
            <p:ph type="dt" sz="half" idx="10"/>
          </p:nvPr>
        </p:nvSpPr>
        <p:spPr/>
        <p:txBody>
          <a:bodyPr/>
          <a:lstStyle/>
          <a:p>
            <a:fld id="{D57BAB42-818A-2F49-B73B-3E6AD09F6FA0}" type="datetimeFigureOut">
              <a:rPr lang="en-US" smtClean="0"/>
              <a:t>3/8/2021</a:t>
            </a:fld>
            <a:endParaRPr lang="en-US"/>
          </a:p>
        </p:txBody>
      </p:sp>
      <p:sp>
        <p:nvSpPr>
          <p:cNvPr id="5" name="Footer Placeholder 4">
            <a:extLst>
              <a:ext uri="{FF2B5EF4-FFF2-40B4-BE49-F238E27FC236}">
                <a16:creationId xmlns:a16="http://schemas.microsoft.com/office/drawing/2014/main" id="{E89FE60A-1803-F84C-BCFF-D35D53D37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976E1-026D-4147-874C-F9883EC59994}"/>
              </a:ext>
            </a:extLst>
          </p:cNvPr>
          <p:cNvSpPr>
            <a:spLocks noGrp="1"/>
          </p:cNvSpPr>
          <p:nvPr>
            <p:ph type="sldNum" sz="quarter" idx="12"/>
          </p:nvPr>
        </p:nvSpPr>
        <p:spPr/>
        <p:txBody>
          <a:bodyPr/>
          <a:lstStyle/>
          <a:p>
            <a:fld id="{86AFB1AE-FD70-E644-A6C1-B8946DAA7B49}" type="slidenum">
              <a:rPr lang="en-US" smtClean="0"/>
              <a:t>‹#›</a:t>
            </a:fld>
            <a:endParaRPr lang="en-US"/>
          </a:p>
        </p:txBody>
      </p:sp>
    </p:spTree>
    <p:extLst>
      <p:ext uri="{BB962C8B-B14F-4D97-AF65-F5344CB8AC3E}">
        <p14:creationId xmlns:p14="http://schemas.microsoft.com/office/powerpoint/2010/main" val="1699389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D2C60-F6A3-F84F-B101-51C4B32608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C6692-8F70-2E48-8EFF-F855BBC8C5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A2821F-381B-C748-8F4A-6DAF429B083E}"/>
              </a:ext>
            </a:extLst>
          </p:cNvPr>
          <p:cNvSpPr>
            <a:spLocks noGrp="1"/>
          </p:cNvSpPr>
          <p:nvPr>
            <p:ph type="dt" sz="half" idx="10"/>
          </p:nvPr>
        </p:nvSpPr>
        <p:spPr/>
        <p:txBody>
          <a:bodyPr/>
          <a:lstStyle/>
          <a:p>
            <a:fld id="{D57BAB42-818A-2F49-B73B-3E6AD09F6FA0}" type="datetimeFigureOut">
              <a:rPr lang="en-US" smtClean="0"/>
              <a:t>3/8/2021</a:t>
            </a:fld>
            <a:endParaRPr lang="en-US"/>
          </a:p>
        </p:txBody>
      </p:sp>
      <p:sp>
        <p:nvSpPr>
          <p:cNvPr id="5" name="Footer Placeholder 4">
            <a:extLst>
              <a:ext uri="{FF2B5EF4-FFF2-40B4-BE49-F238E27FC236}">
                <a16:creationId xmlns:a16="http://schemas.microsoft.com/office/drawing/2014/main" id="{8D7B2F45-C4F9-3942-BCBF-136A4AF069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D784F-ED94-364A-BD14-B86E182B073C}"/>
              </a:ext>
            </a:extLst>
          </p:cNvPr>
          <p:cNvSpPr>
            <a:spLocks noGrp="1"/>
          </p:cNvSpPr>
          <p:nvPr>
            <p:ph type="sldNum" sz="quarter" idx="12"/>
          </p:nvPr>
        </p:nvSpPr>
        <p:spPr/>
        <p:txBody>
          <a:bodyPr/>
          <a:lstStyle/>
          <a:p>
            <a:fld id="{86AFB1AE-FD70-E644-A6C1-B8946DAA7B49}" type="slidenum">
              <a:rPr lang="en-US" smtClean="0"/>
              <a:t>‹#›</a:t>
            </a:fld>
            <a:endParaRPr lang="en-US"/>
          </a:p>
        </p:txBody>
      </p:sp>
    </p:spTree>
    <p:extLst>
      <p:ext uri="{BB962C8B-B14F-4D97-AF65-F5344CB8AC3E}">
        <p14:creationId xmlns:p14="http://schemas.microsoft.com/office/powerpoint/2010/main" val="3338005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22015-BA9B-3247-A85E-C93AC51523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2F43F8-4B82-0A4A-A258-D33481763C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A53294-58E4-4D41-B15F-6DFF565326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77EE8E-8A2B-C94D-951C-29DB998113EA}"/>
              </a:ext>
            </a:extLst>
          </p:cNvPr>
          <p:cNvSpPr>
            <a:spLocks noGrp="1"/>
          </p:cNvSpPr>
          <p:nvPr>
            <p:ph type="dt" sz="half" idx="10"/>
          </p:nvPr>
        </p:nvSpPr>
        <p:spPr/>
        <p:txBody>
          <a:bodyPr/>
          <a:lstStyle/>
          <a:p>
            <a:fld id="{D57BAB42-818A-2F49-B73B-3E6AD09F6FA0}" type="datetimeFigureOut">
              <a:rPr lang="en-US" smtClean="0"/>
              <a:t>3/8/2021</a:t>
            </a:fld>
            <a:endParaRPr lang="en-US"/>
          </a:p>
        </p:txBody>
      </p:sp>
      <p:sp>
        <p:nvSpPr>
          <p:cNvPr id="6" name="Footer Placeholder 5">
            <a:extLst>
              <a:ext uri="{FF2B5EF4-FFF2-40B4-BE49-F238E27FC236}">
                <a16:creationId xmlns:a16="http://schemas.microsoft.com/office/drawing/2014/main" id="{B1428277-5A23-E44B-BEFC-27476C9F96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B788B-23C5-904B-8BCB-C2F4C1811084}"/>
              </a:ext>
            </a:extLst>
          </p:cNvPr>
          <p:cNvSpPr>
            <a:spLocks noGrp="1"/>
          </p:cNvSpPr>
          <p:nvPr>
            <p:ph type="sldNum" sz="quarter" idx="12"/>
          </p:nvPr>
        </p:nvSpPr>
        <p:spPr/>
        <p:txBody>
          <a:bodyPr/>
          <a:lstStyle/>
          <a:p>
            <a:fld id="{86AFB1AE-FD70-E644-A6C1-B8946DAA7B49}" type="slidenum">
              <a:rPr lang="en-US" smtClean="0"/>
              <a:t>‹#›</a:t>
            </a:fld>
            <a:endParaRPr lang="en-US"/>
          </a:p>
        </p:txBody>
      </p:sp>
    </p:spTree>
    <p:extLst>
      <p:ext uri="{BB962C8B-B14F-4D97-AF65-F5344CB8AC3E}">
        <p14:creationId xmlns:p14="http://schemas.microsoft.com/office/powerpoint/2010/main" val="3211713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9602-66C3-A644-B510-86CF612437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AEEA52-FBBF-DA41-995E-473049817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41E900-F26D-F547-84D6-7A1C42F5D7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83FE00-8A99-9F41-9435-684BECDBB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62DDDB-1CA5-F74F-B9A2-398891B5BE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5401A6-3346-6C4B-B9C4-8CA4BBE1784A}"/>
              </a:ext>
            </a:extLst>
          </p:cNvPr>
          <p:cNvSpPr>
            <a:spLocks noGrp="1"/>
          </p:cNvSpPr>
          <p:nvPr>
            <p:ph type="dt" sz="half" idx="10"/>
          </p:nvPr>
        </p:nvSpPr>
        <p:spPr/>
        <p:txBody>
          <a:bodyPr/>
          <a:lstStyle/>
          <a:p>
            <a:fld id="{D57BAB42-818A-2F49-B73B-3E6AD09F6FA0}" type="datetimeFigureOut">
              <a:rPr lang="en-US" smtClean="0"/>
              <a:t>3/8/2021</a:t>
            </a:fld>
            <a:endParaRPr lang="en-US"/>
          </a:p>
        </p:txBody>
      </p:sp>
      <p:sp>
        <p:nvSpPr>
          <p:cNvPr id="8" name="Footer Placeholder 7">
            <a:extLst>
              <a:ext uri="{FF2B5EF4-FFF2-40B4-BE49-F238E27FC236}">
                <a16:creationId xmlns:a16="http://schemas.microsoft.com/office/drawing/2014/main" id="{E5A1245A-6507-834C-AB2E-A1B9155A2B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885239-F32C-8F41-B053-8343019CCE11}"/>
              </a:ext>
            </a:extLst>
          </p:cNvPr>
          <p:cNvSpPr>
            <a:spLocks noGrp="1"/>
          </p:cNvSpPr>
          <p:nvPr>
            <p:ph type="sldNum" sz="quarter" idx="12"/>
          </p:nvPr>
        </p:nvSpPr>
        <p:spPr/>
        <p:txBody>
          <a:bodyPr/>
          <a:lstStyle/>
          <a:p>
            <a:fld id="{86AFB1AE-FD70-E644-A6C1-B8946DAA7B49}" type="slidenum">
              <a:rPr lang="en-US" smtClean="0"/>
              <a:t>‹#›</a:t>
            </a:fld>
            <a:endParaRPr lang="en-US"/>
          </a:p>
        </p:txBody>
      </p:sp>
    </p:spTree>
    <p:extLst>
      <p:ext uri="{BB962C8B-B14F-4D97-AF65-F5344CB8AC3E}">
        <p14:creationId xmlns:p14="http://schemas.microsoft.com/office/powerpoint/2010/main" val="1582258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B9E15-3E13-6B4C-8BF8-281473B11F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8B2837-7C18-BD4A-B448-A78B20560B60}"/>
              </a:ext>
            </a:extLst>
          </p:cNvPr>
          <p:cNvSpPr>
            <a:spLocks noGrp="1"/>
          </p:cNvSpPr>
          <p:nvPr>
            <p:ph type="dt" sz="half" idx="10"/>
          </p:nvPr>
        </p:nvSpPr>
        <p:spPr/>
        <p:txBody>
          <a:bodyPr/>
          <a:lstStyle/>
          <a:p>
            <a:fld id="{D57BAB42-818A-2F49-B73B-3E6AD09F6FA0}" type="datetimeFigureOut">
              <a:rPr lang="en-US" smtClean="0"/>
              <a:t>3/8/2021</a:t>
            </a:fld>
            <a:endParaRPr lang="en-US"/>
          </a:p>
        </p:txBody>
      </p:sp>
      <p:sp>
        <p:nvSpPr>
          <p:cNvPr id="4" name="Footer Placeholder 3">
            <a:extLst>
              <a:ext uri="{FF2B5EF4-FFF2-40B4-BE49-F238E27FC236}">
                <a16:creationId xmlns:a16="http://schemas.microsoft.com/office/drawing/2014/main" id="{A67FD29B-667D-E648-BCDE-158371A61F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1F445-CC56-954A-BEDE-1359B230787B}"/>
              </a:ext>
            </a:extLst>
          </p:cNvPr>
          <p:cNvSpPr>
            <a:spLocks noGrp="1"/>
          </p:cNvSpPr>
          <p:nvPr>
            <p:ph type="sldNum" sz="quarter" idx="12"/>
          </p:nvPr>
        </p:nvSpPr>
        <p:spPr/>
        <p:txBody>
          <a:bodyPr/>
          <a:lstStyle/>
          <a:p>
            <a:fld id="{86AFB1AE-FD70-E644-A6C1-B8946DAA7B49}" type="slidenum">
              <a:rPr lang="en-US" smtClean="0"/>
              <a:t>‹#›</a:t>
            </a:fld>
            <a:endParaRPr lang="en-US"/>
          </a:p>
        </p:txBody>
      </p:sp>
    </p:spTree>
    <p:extLst>
      <p:ext uri="{BB962C8B-B14F-4D97-AF65-F5344CB8AC3E}">
        <p14:creationId xmlns:p14="http://schemas.microsoft.com/office/powerpoint/2010/main" val="224334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EB72C1-F420-6343-8E5D-14A63B9D946E}"/>
              </a:ext>
            </a:extLst>
          </p:cNvPr>
          <p:cNvSpPr>
            <a:spLocks noGrp="1"/>
          </p:cNvSpPr>
          <p:nvPr>
            <p:ph type="dt" sz="half" idx="10"/>
          </p:nvPr>
        </p:nvSpPr>
        <p:spPr/>
        <p:txBody>
          <a:bodyPr/>
          <a:lstStyle/>
          <a:p>
            <a:fld id="{D57BAB42-818A-2F49-B73B-3E6AD09F6FA0}" type="datetimeFigureOut">
              <a:rPr lang="en-US" smtClean="0"/>
              <a:t>3/8/2021</a:t>
            </a:fld>
            <a:endParaRPr lang="en-US"/>
          </a:p>
        </p:txBody>
      </p:sp>
      <p:sp>
        <p:nvSpPr>
          <p:cNvPr id="3" name="Footer Placeholder 2">
            <a:extLst>
              <a:ext uri="{FF2B5EF4-FFF2-40B4-BE49-F238E27FC236}">
                <a16:creationId xmlns:a16="http://schemas.microsoft.com/office/drawing/2014/main" id="{94CBA97A-3F3F-9F43-A9C9-F6CFC7702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D739DF-2C7D-F34A-9412-2CB768630251}"/>
              </a:ext>
            </a:extLst>
          </p:cNvPr>
          <p:cNvSpPr>
            <a:spLocks noGrp="1"/>
          </p:cNvSpPr>
          <p:nvPr>
            <p:ph type="sldNum" sz="quarter" idx="12"/>
          </p:nvPr>
        </p:nvSpPr>
        <p:spPr/>
        <p:txBody>
          <a:bodyPr/>
          <a:lstStyle/>
          <a:p>
            <a:fld id="{86AFB1AE-FD70-E644-A6C1-B8946DAA7B49}" type="slidenum">
              <a:rPr lang="en-US" smtClean="0"/>
              <a:t>‹#›</a:t>
            </a:fld>
            <a:endParaRPr lang="en-US"/>
          </a:p>
        </p:txBody>
      </p:sp>
    </p:spTree>
    <p:extLst>
      <p:ext uri="{BB962C8B-B14F-4D97-AF65-F5344CB8AC3E}">
        <p14:creationId xmlns:p14="http://schemas.microsoft.com/office/powerpoint/2010/main" val="2978111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B3FAB-4B16-7547-AE91-B69C9CA4F0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614B15-B554-7544-A302-46A8E5CD3A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EDE3EA-E937-CE47-B626-8B17FC279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DD5AD0-0CA3-F040-B051-B40715B99DEA}"/>
              </a:ext>
            </a:extLst>
          </p:cNvPr>
          <p:cNvSpPr>
            <a:spLocks noGrp="1"/>
          </p:cNvSpPr>
          <p:nvPr>
            <p:ph type="dt" sz="half" idx="10"/>
          </p:nvPr>
        </p:nvSpPr>
        <p:spPr/>
        <p:txBody>
          <a:bodyPr/>
          <a:lstStyle/>
          <a:p>
            <a:fld id="{D57BAB42-818A-2F49-B73B-3E6AD09F6FA0}" type="datetimeFigureOut">
              <a:rPr lang="en-US" smtClean="0"/>
              <a:t>3/8/2021</a:t>
            </a:fld>
            <a:endParaRPr lang="en-US"/>
          </a:p>
        </p:txBody>
      </p:sp>
      <p:sp>
        <p:nvSpPr>
          <p:cNvPr id="6" name="Footer Placeholder 5">
            <a:extLst>
              <a:ext uri="{FF2B5EF4-FFF2-40B4-BE49-F238E27FC236}">
                <a16:creationId xmlns:a16="http://schemas.microsoft.com/office/drawing/2014/main" id="{E72524F4-423E-8949-AF5C-9C5BC9D678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D22DE3-B5F5-9D49-967D-67563628223A}"/>
              </a:ext>
            </a:extLst>
          </p:cNvPr>
          <p:cNvSpPr>
            <a:spLocks noGrp="1"/>
          </p:cNvSpPr>
          <p:nvPr>
            <p:ph type="sldNum" sz="quarter" idx="12"/>
          </p:nvPr>
        </p:nvSpPr>
        <p:spPr/>
        <p:txBody>
          <a:bodyPr/>
          <a:lstStyle/>
          <a:p>
            <a:fld id="{86AFB1AE-FD70-E644-A6C1-B8946DAA7B49}" type="slidenum">
              <a:rPr lang="en-US" smtClean="0"/>
              <a:t>‹#›</a:t>
            </a:fld>
            <a:endParaRPr lang="en-US"/>
          </a:p>
        </p:txBody>
      </p:sp>
    </p:spTree>
    <p:extLst>
      <p:ext uri="{BB962C8B-B14F-4D97-AF65-F5344CB8AC3E}">
        <p14:creationId xmlns:p14="http://schemas.microsoft.com/office/powerpoint/2010/main" val="872858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8F5D0-EA6A-5245-B9EE-384951EF13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6E913F-D7CB-EC43-9BBB-20260C5E80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748764-AC1E-2241-A79A-E92575D1B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776A7-E98E-A044-B066-85226E6328E3}"/>
              </a:ext>
            </a:extLst>
          </p:cNvPr>
          <p:cNvSpPr>
            <a:spLocks noGrp="1"/>
          </p:cNvSpPr>
          <p:nvPr>
            <p:ph type="dt" sz="half" idx="10"/>
          </p:nvPr>
        </p:nvSpPr>
        <p:spPr/>
        <p:txBody>
          <a:bodyPr/>
          <a:lstStyle/>
          <a:p>
            <a:fld id="{D57BAB42-818A-2F49-B73B-3E6AD09F6FA0}" type="datetimeFigureOut">
              <a:rPr lang="en-US" smtClean="0"/>
              <a:t>3/8/2021</a:t>
            </a:fld>
            <a:endParaRPr lang="en-US"/>
          </a:p>
        </p:txBody>
      </p:sp>
      <p:sp>
        <p:nvSpPr>
          <p:cNvPr id="6" name="Footer Placeholder 5">
            <a:extLst>
              <a:ext uri="{FF2B5EF4-FFF2-40B4-BE49-F238E27FC236}">
                <a16:creationId xmlns:a16="http://schemas.microsoft.com/office/drawing/2014/main" id="{60C8ECD0-DADB-C949-8D98-4251DCEEF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35AE01-20BB-8043-A581-670C94014B06}"/>
              </a:ext>
            </a:extLst>
          </p:cNvPr>
          <p:cNvSpPr>
            <a:spLocks noGrp="1"/>
          </p:cNvSpPr>
          <p:nvPr>
            <p:ph type="sldNum" sz="quarter" idx="12"/>
          </p:nvPr>
        </p:nvSpPr>
        <p:spPr/>
        <p:txBody>
          <a:bodyPr/>
          <a:lstStyle/>
          <a:p>
            <a:fld id="{86AFB1AE-FD70-E644-A6C1-B8946DAA7B49}" type="slidenum">
              <a:rPr lang="en-US" smtClean="0"/>
              <a:t>‹#›</a:t>
            </a:fld>
            <a:endParaRPr lang="en-US"/>
          </a:p>
        </p:txBody>
      </p:sp>
    </p:spTree>
    <p:extLst>
      <p:ext uri="{BB962C8B-B14F-4D97-AF65-F5344CB8AC3E}">
        <p14:creationId xmlns:p14="http://schemas.microsoft.com/office/powerpoint/2010/main" val="1406948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AB61A5-C102-B54F-938E-93F65CF02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EB2374-64AD-5246-8EAE-9D985EBEEC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B47B7-6A08-F749-8A84-BA25B1DD79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7BAB42-818A-2F49-B73B-3E6AD09F6FA0}" type="datetimeFigureOut">
              <a:rPr lang="en-US" smtClean="0"/>
              <a:t>3/8/2021</a:t>
            </a:fld>
            <a:endParaRPr lang="en-US"/>
          </a:p>
        </p:txBody>
      </p:sp>
      <p:sp>
        <p:nvSpPr>
          <p:cNvPr id="5" name="Footer Placeholder 4">
            <a:extLst>
              <a:ext uri="{FF2B5EF4-FFF2-40B4-BE49-F238E27FC236}">
                <a16:creationId xmlns:a16="http://schemas.microsoft.com/office/drawing/2014/main" id="{5500545E-9408-7D40-AEC9-0EFE094ED2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AF4DE4-54E7-0043-8F35-6E303A9AF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FB1AE-FD70-E644-A6C1-B8946DAA7B49}" type="slidenum">
              <a:rPr lang="en-US" smtClean="0"/>
              <a:t>‹#›</a:t>
            </a:fld>
            <a:endParaRPr lang="en-US"/>
          </a:p>
        </p:txBody>
      </p:sp>
    </p:spTree>
    <p:extLst>
      <p:ext uri="{BB962C8B-B14F-4D97-AF65-F5344CB8AC3E}">
        <p14:creationId xmlns:p14="http://schemas.microsoft.com/office/powerpoint/2010/main" val="3861169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audio" Target="../media/media16.mp3"/><Relationship Id="rId2" Type="http://schemas.microsoft.com/office/2007/relationships/media" Target="../media/media16.mp3"/><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microsoft.com/office/2007/relationships/media" Target="../media/media20.m4a"/><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20.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0.jpe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audio" Target="../media/media23.mp3"/><Relationship Id="rId2" Type="http://schemas.microsoft.com/office/2007/relationships/media" Target="../media/media23.mp3"/><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audio" Target="../media/media27.mp3"/><Relationship Id="rId2" Type="http://schemas.microsoft.com/office/2007/relationships/media" Target="../media/media27.mp3"/><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p3"/><Relationship Id="rId7" Type="http://schemas.openxmlformats.org/officeDocument/2006/relationships/notesSlide" Target="../notesSlides/notesSlide1.xml"/><Relationship Id="rId2" Type="http://schemas.microsoft.com/office/2007/relationships/media" Target="../media/media3.mp3"/><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4.m4a"/><Relationship Id="rId4" Type="http://schemas.microsoft.com/office/2007/relationships/media" Target="../media/media4.m4a"/></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audio" Target="../media/media35.mp3"/><Relationship Id="rId2" Type="http://schemas.microsoft.com/office/2007/relationships/media" Target="../media/media35.mp3"/><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audio" Target="../media/media37.mp3"/><Relationship Id="rId2" Type="http://schemas.microsoft.com/office/2007/relationships/media" Target="../media/media37.mp3"/><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8.mp3"/><Relationship Id="rId2" Type="http://schemas.microsoft.com/office/2007/relationships/media" Target="../media/media38.mp3"/><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media39.mp3"/><Relationship Id="rId2" Type="http://schemas.microsoft.com/office/2007/relationships/media" Target="../media/media39.mp3"/><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audio" Target="../media/media7.mp3"/><Relationship Id="rId2" Type="http://schemas.microsoft.com/office/2007/relationships/media" Target="../media/media7.mp3"/><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8.mp3"/><Relationship Id="rId2" Type="http://schemas.microsoft.com/office/2007/relationships/media" Target="../media/media8.mp3"/><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1"/>
            <a:ext cx="5344732" cy="6863955"/>
          </a:xfrm>
          <a:prstGeom prst="rect">
            <a:avLst/>
          </a:prstGeom>
        </p:spPr>
      </p:pic>
      <p:pic>
        <p:nvPicPr>
          <p:cNvPr id="3" name="Audio 2">
            <a:hlinkClick r:id="" action="ppaction://media"/>
            <a:extLst>
              <a:ext uri="{FF2B5EF4-FFF2-40B4-BE49-F238E27FC236}">
                <a16:creationId xmlns:a16="http://schemas.microsoft.com/office/drawing/2014/main" id="{3D42B8FA-AE79-4487-963E-AF9260BC70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9319423"/>
      </p:ext>
    </p:extLst>
  </p:cSld>
  <p:clrMapOvr>
    <a:masterClrMapping/>
  </p:clrMapOvr>
  <mc:AlternateContent xmlns:mc="http://schemas.openxmlformats.org/markup-compatibility/2006" xmlns:p14="http://schemas.microsoft.com/office/powerpoint/2010/main">
    <mc:Choice Requires="p14">
      <p:transition spd="slow" p14:dur="2000" advTm="51752"/>
    </mc:Choice>
    <mc:Fallback xmlns="">
      <p:transition spd="slow" advTm="51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53E4-16D5-3141-9DB6-E6D84E0A0F38}"/>
              </a:ext>
            </a:extLst>
          </p:cNvPr>
          <p:cNvSpPr>
            <a:spLocks noGrp="1"/>
          </p:cNvSpPr>
          <p:nvPr>
            <p:ph type="title"/>
          </p:nvPr>
        </p:nvSpPr>
        <p:spPr/>
        <p:txBody>
          <a:bodyPr>
            <a:normAutofit/>
          </a:bodyPr>
          <a:lstStyle/>
          <a:p>
            <a:pPr algn="ctr"/>
            <a:r>
              <a:rPr lang="en-US" sz="4000" b="1" dirty="0">
                <a:solidFill>
                  <a:srgbClr val="0504C1"/>
                </a:solidFill>
              </a:rPr>
              <a:t>IARC glyphosate classification (2015)</a:t>
            </a:r>
          </a:p>
        </p:txBody>
      </p:sp>
      <p:sp>
        <p:nvSpPr>
          <p:cNvPr id="3" name="Content Placeholder 2">
            <a:extLst>
              <a:ext uri="{FF2B5EF4-FFF2-40B4-BE49-F238E27FC236}">
                <a16:creationId xmlns:a16="http://schemas.microsoft.com/office/drawing/2014/main" id="{FECD039D-7839-3F4D-B12F-476875F96698}"/>
              </a:ext>
            </a:extLst>
          </p:cNvPr>
          <p:cNvSpPr>
            <a:spLocks noGrp="1"/>
          </p:cNvSpPr>
          <p:nvPr>
            <p:ph idx="1"/>
          </p:nvPr>
        </p:nvSpPr>
        <p:spPr/>
        <p:txBody>
          <a:bodyPr/>
          <a:lstStyle/>
          <a:p>
            <a:pPr marL="0" indent="0">
              <a:buNone/>
            </a:pPr>
            <a:r>
              <a:rPr lang="en-US" dirty="0">
                <a:solidFill>
                  <a:srgbClr val="0504C1"/>
                </a:solidFill>
              </a:rPr>
              <a:t>The Working Group classified glyphosate as “probably carcinogenic to humans” (Group 2A). </a:t>
            </a:r>
          </a:p>
        </p:txBody>
      </p:sp>
      <p:pic>
        <p:nvPicPr>
          <p:cNvPr id="5" name="Picture 4">
            <a:extLst>
              <a:ext uri="{FF2B5EF4-FFF2-40B4-BE49-F238E27FC236}">
                <a16:creationId xmlns:a16="http://schemas.microsoft.com/office/drawing/2014/main" id="{3A7B8BA8-0E4F-FD4D-8DF9-673A55143082}"/>
              </a:ext>
            </a:extLst>
          </p:cNvPr>
          <p:cNvPicPr>
            <a:picLocks noChangeAspect="1"/>
          </p:cNvPicPr>
          <p:nvPr/>
        </p:nvPicPr>
        <p:blipFill>
          <a:blip r:embed="rId5"/>
          <a:stretch>
            <a:fillRect/>
          </a:stretch>
        </p:blipFill>
        <p:spPr>
          <a:xfrm>
            <a:off x="2645735" y="2905993"/>
            <a:ext cx="6900529" cy="2998674"/>
          </a:xfrm>
          <a:prstGeom prst="rect">
            <a:avLst/>
          </a:prstGeom>
        </p:spPr>
      </p:pic>
      <p:pic>
        <p:nvPicPr>
          <p:cNvPr id="4" name="slide 7">
            <a:hlinkClick r:id="" action="ppaction://media"/>
            <a:extLst>
              <a:ext uri="{FF2B5EF4-FFF2-40B4-BE49-F238E27FC236}">
                <a16:creationId xmlns:a16="http://schemas.microsoft.com/office/drawing/2014/main" id="{7D5DEB92-03F2-4DC9-9498-3F4D568851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88761806"/>
      </p:ext>
    </p:extLst>
  </p:cSld>
  <p:clrMapOvr>
    <a:masterClrMapping/>
  </p:clrMapOvr>
  <mc:AlternateContent xmlns:mc="http://schemas.openxmlformats.org/markup-compatibility/2006" xmlns:p14="http://schemas.microsoft.com/office/powerpoint/2010/main">
    <mc:Choice Requires="p14">
      <p:transition spd="slow" p14:dur="2000" advTm="30131"/>
    </mc:Choice>
    <mc:Fallback xmlns="">
      <p:transition spd="slow" advTm="30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0" objId="4"/>
        <p14:stopEvt time="28541"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7D9B-4523-204A-83D2-DA41DECA3025}"/>
              </a:ext>
            </a:extLst>
          </p:cNvPr>
          <p:cNvSpPr>
            <a:spLocks noGrp="1"/>
          </p:cNvSpPr>
          <p:nvPr>
            <p:ph type="title"/>
          </p:nvPr>
        </p:nvSpPr>
        <p:spPr>
          <a:xfrm>
            <a:off x="838200" y="365125"/>
            <a:ext cx="5621079" cy="1325563"/>
          </a:xfrm>
        </p:spPr>
        <p:txBody>
          <a:bodyPr>
            <a:normAutofit/>
          </a:bodyPr>
          <a:lstStyle/>
          <a:p>
            <a:r>
              <a:rPr lang="en-US" sz="3600" b="1" dirty="0">
                <a:solidFill>
                  <a:srgbClr val="0504C1"/>
                </a:solidFill>
              </a:rPr>
              <a:t>IARC’s classification scheme</a:t>
            </a:r>
          </a:p>
        </p:txBody>
      </p:sp>
      <p:pic>
        <p:nvPicPr>
          <p:cNvPr id="1026" name="Picture 2" descr="Image result for iarc probable carcinogens">
            <a:extLst>
              <a:ext uri="{FF2B5EF4-FFF2-40B4-BE49-F238E27FC236}">
                <a16:creationId xmlns:a16="http://schemas.microsoft.com/office/drawing/2014/main" id="{1F86627F-2721-3C4C-AB6A-062B6F1B16D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459279" y="157956"/>
            <a:ext cx="5732721" cy="67000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2DFF98-4E59-B842-AA42-5579FFEDEFFC}"/>
              </a:ext>
            </a:extLst>
          </p:cNvPr>
          <p:cNvSpPr txBox="1"/>
          <p:nvPr/>
        </p:nvSpPr>
        <p:spPr>
          <a:xfrm>
            <a:off x="726558" y="2062716"/>
            <a:ext cx="5227675" cy="363176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504C1"/>
                </a:solidFill>
              </a:rPr>
              <a:t>Based on hazard, not risk assessment</a:t>
            </a:r>
          </a:p>
          <a:p>
            <a:pPr marL="285750" indent="-285750">
              <a:buFont typeface="Arial" panose="020B0604020202020204" pitchFamily="34" charset="0"/>
              <a:buChar char="•"/>
            </a:pPr>
            <a:r>
              <a:rPr lang="en-US" sz="2000" dirty="0">
                <a:solidFill>
                  <a:srgbClr val="0504C1"/>
                </a:solidFill>
              </a:rPr>
              <a:t>Does not take into account exposure</a:t>
            </a:r>
          </a:p>
          <a:p>
            <a:pPr marL="285750" indent="-285750">
              <a:buFont typeface="Arial" panose="020B0604020202020204" pitchFamily="34" charset="0"/>
              <a:buChar char="•"/>
            </a:pPr>
            <a:r>
              <a:rPr lang="en-US" sz="2000" dirty="0">
                <a:solidFill>
                  <a:srgbClr val="0504C1"/>
                </a:solidFill>
              </a:rPr>
              <a:t>2A includes exposures in hairdressing, red meat, shift work, glyphosate</a:t>
            </a:r>
          </a:p>
          <a:p>
            <a:pPr marL="285750" indent="-285750">
              <a:buFont typeface="Arial" panose="020B0604020202020204" pitchFamily="34" charset="0"/>
              <a:buChar char="•"/>
            </a:pPr>
            <a:r>
              <a:rPr lang="en-US" sz="2000" dirty="0">
                <a:solidFill>
                  <a:srgbClr val="0504C1"/>
                </a:solidFill>
              </a:rPr>
              <a:t>Of the ~500 chemicals IARC has evaluated over the past 40 years, only 1 has been declared “probably not carcinogenic”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3" name="slide 8">
            <a:hlinkClick r:id="" action="ppaction://media"/>
            <a:extLst>
              <a:ext uri="{FF2B5EF4-FFF2-40B4-BE49-F238E27FC236}">
                <a16:creationId xmlns:a16="http://schemas.microsoft.com/office/drawing/2014/main" id="{EF77072A-A688-42A2-8421-B2D463F05A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1498622"/>
      </p:ext>
    </p:extLst>
  </p:cSld>
  <p:clrMapOvr>
    <a:masterClrMapping/>
  </p:clrMapOvr>
  <mc:AlternateContent xmlns:mc="http://schemas.openxmlformats.org/markup-compatibility/2006" xmlns:p14="http://schemas.microsoft.com/office/powerpoint/2010/main">
    <mc:Choice Requires="p14">
      <p:transition spd="slow" p14:dur="2000" advTm="108445"/>
    </mc:Choice>
    <mc:Fallback xmlns="">
      <p:transition spd="slow" advTm="108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10" objId="3"/>
        <p14:stopEvt time="106862"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C249-B1C6-C04E-93C4-7C61144FD7C5}"/>
              </a:ext>
            </a:extLst>
          </p:cNvPr>
          <p:cNvSpPr>
            <a:spLocks noGrp="1"/>
          </p:cNvSpPr>
          <p:nvPr>
            <p:ph type="title"/>
          </p:nvPr>
        </p:nvSpPr>
        <p:spPr/>
        <p:txBody>
          <a:bodyPr>
            <a:normAutofit/>
          </a:bodyPr>
          <a:lstStyle/>
          <a:p>
            <a:pPr algn="ctr"/>
            <a:r>
              <a:rPr lang="en-US" sz="4000" b="1" dirty="0">
                <a:solidFill>
                  <a:srgbClr val="0504C1"/>
                </a:solidFill>
              </a:rPr>
              <a:t>Irregularities in IARC report</a:t>
            </a:r>
          </a:p>
        </p:txBody>
      </p:sp>
      <p:sp>
        <p:nvSpPr>
          <p:cNvPr id="3" name="Content Placeholder 2">
            <a:extLst>
              <a:ext uri="{FF2B5EF4-FFF2-40B4-BE49-F238E27FC236}">
                <a16:creationId xmlns:a16="http://schemas.microsoft.com/office/drawing/2014/main" id="{E7F6DEC0-CCFD-7947-AF70-5DA621B134A6}"/>
              </a:ext>
            </a:extLst>
          </p:cNvPr>
          <p:cNvSpPr>
            <a:spLocks noGrp="1"/>
          </p:cNvSpPr>
          <p:nvPr>
            <p:ph idx="1"/>
          </p:nvPr>
        </p:nvSpPr>
        <p:spPr/>
        <p:txBody>
          <a:bodyPr/>
          <a:lstStyle/>
          <a:p>
            <a:pPr marL="0" indent="0">
              <a:buNone/>
            </a:pPr>
            <a:endParaRPr lang="en-US" dirty="0">
              <a:solidFill>
                <a:srgbClr val="050593"/>
              </a:solidFill>
            </a:endParaRPr>
          </a:p>
          <a:p>
            <a:r>
              <a:rPr lang="en-US" dirty="0">
                <a:solidFill>
                  <a:srgbClr val="0504C1"/>
                </a:solidFill>
              </a:rPr>
              <a:t>selective reporting of rodent studies</a:t>
            </a:r>
          </a:p>
          <a:p>
            <a:r>
              <a:rPr lang="en-US" dirty="0">
                <a:solidFill>
                  <a:srgbClr val="0504C1"/>
                </a:solidFill>
              </a:rPr>
              <a:t>Portier – became litigation consultant within days of publication</a:t>
            </a:r>
          </a:p>
          <a:p>
            <a:r>
              <a:rPr lang="en-US" dirty="0">
                <a:solidFill>
                  <a:srgbClr val="0504C1"/>
                </a:solidFill>
              </a:rPr>
              <a:t>editing out evidence that did not support an association</a:t>
            </a:r>
          </a:p>
          <a:p>
            <a:r>
              <a:rPr lang="en-US" dirty="0">
                <a:solidFill>
                  <a:srgbClr val="0504C1"/>
                </a:solidFill>
              </a:rPr>
              <a:t>conflicts-of-interest policy</a:t>
            </a:r>
          </a:p>
          <a:p>
            <a:r>
              <a:rPr lang="en-US" dirty="0">
                <a:solidFill>
                  <a:srgbClr val="0504C1"/>
                </a:solidFill>
              </a:rPr>
              <a:t>failed to cite AHS results, even though…</a:t>
            </a:r>
          </a:p>
          <a:p>
            <a:pPr marL="0" indent="0">
              <a:buNone/>
            </a:pPr>
            <a:endParaRPr lang="en-US" dirty="0"/>
          </a:p>
        </p:txBody>
      </p:sp>
      <p:pic>
        <p:nvPicPr>
          <p:cNvPr id="4" name="slide 9">
            <a:hlinkClick r:id="" action="ppaction://media"/>
            <a:extLst>
              <a:ext uri="{FF2B5EF4-FFF2-40B4-BE49-F238E27FC236}">
                <a16:creationId xmlns:a16="http://schemas.microsoft.com/office/drawing/2014/main" id="{59E14256-F18A-425A-B2EA-8DDD691AB5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72275414"/>
      </p:ext>
    </p:extLst>
  </p:cSld>
  <p:clrMapOvr>
    <a:masterClrMapping/>
  </p:clrMapOvr>
  <mc:AlternateContent xmlns:mc="http://schemas.openxmlformats.org/markup-compatibility/2006" xmlns:p14="http://schemas.microsoft.com/office/powerpoint/2010/main">
    <mc:Choice Requires="p14">
      <p:transition spd="slow" p14:dur="2000" advTm="176801"/>
    </mc:Choice>
    <mc:Fallback xmlns="">
      <p:transition spd="slow" advTm="176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1" objId="4"/>
        <p14:stopEvt time="175417"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 ee f ba f">
            <a:extLst>
              <a:ext uri="{FF2B5EF4-FFF2-40B4-BE49-F238E27FC236}">
                <a16:creationId xmlns:a16="http://schemas.microsoft.com/office/drawing/2014/main" id="{6499AFD3-EA59-9D44-A43B-0122C4F2D73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621536" y="437289"/>
            <a:ext cx="9058655" cy="68145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4FD10D4-E29A-4369-8134-29D81614479B}"/>
              </a:ext>
            </a:extLst>
          </p:cNvPr>
          <p:cNvPicPr>
            <a:picLocks noChangeAspect="1"/>
          </p:cNvPicPr>
          <p:nvPr/>
        </p:nvPicPr>
        <p:blipFill>
          <a:blip r:embed="rId6"/>
          <a:stretch>
            <a:fillRect/>
          </a:stretch>
        </p:blipFill>
        <p:spPr>
          <a:xfrm>
            <a:off x="693365" y="-224185"/>
            <a:ext cx="10516511" cy="1322947"/>
          </a:xfrm>
          <a:prstGeom prst="rect">
            <a:avLst/>
          </a:prstGeom>
        </p:spPr>
      </p:pic>
      <p:pic>
        <p:nvPicPr>
          <p:cNvPr id="2" name="slide 10">
            <a:hlinkClick r:id="" action="ppaction://media"/>
            <a:extLst>
              <a:ext uri="{FF2B5EF4-FFF2-40B4-BE49-F238E27FC236}">
                <a16:creationId xmlns:a16="http://schemas.microsoft.com/office/drawing/2014/main" id="{30B72778-EB68-43EB-9865-E58CBD2545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59301447"/>
      </p:ext>
    </p:extLst>
  </p:cSld>
  <p:clrMapOvr>
    <a:masterClrMapping/>
  </p:clrMapOvr>
  <mc:AlternateContent xmlns:mc="http://schemas.openxmlformats.org/markup-compatibility/2006" xmlns:p14="http://schemas.microsoft.com/office/powerpoint/2010/main">
    <mc:Choice Requires="p14">
      <p:transition spd="slow" p14:dur="2000" advTm="61327"/>
    </mc:Choice>
    <mc:Fallback xmlns="">
      <p:transition spd="slow" advTm="61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6" objId="2"/>
        <p14:stopEvt time="60482"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B7B7CB-7C39-49A1-9495-D62AF63A260C}"/>
              </a:ext>
            </a:extLst>
          </p:cNvPr>
          <p:cNvPicPr>
            <a:picLocks noChangeAspect="1"/>
          </p:cNvPicPr>
          <p:nvPr/>
        </p:nvPicPr>
        <p:blipFill>
          <a:blip r:embed="rId4"/>
          <a:stretch>
            <a:fillRect/>
          </a:stretch>
        </p:blipFill>
        <p:spPr>
          <a:xfrm>
            <a:off x="934695" y="1005893"/>
            <a:ext cx="5546126" cy="1304970"/>
          </a:xfrm>
          <a:prstGeom prst="rect">
            <a:avLst/>
          </a:prstGeom>
        </p:spPr>
      </p:pic>
      <p:pic>
        <p:nvPicPr>
          <p:cNvPr id="7" name="Picture 6">
            <a:extLst>
              <a:ext uri="{FF2B5EF4-FFF2-40B4-BE49-F238E27FC236}">
                <a16:creationId xmlns:a16="http://schemas.microsoft.com/office/drawing/2014/main" id="{C76CAB7C-3E8F-4864-93FB-185E9946551F}"/>
              </a:ext>
            </a:extLst>
          </p:cNvPr>
          <p:cNvPicPr>
            <a:picLocks noChangeAspect="1"/>
          </p:cNvPicPr>
          <p:nvPr/>
        </p:nvPicPr>
        <p:blipFill>
          <a:blip r:embed="rId5"/>
          <a:stretch>
            <a:fillRect/>
          </a:stretch>
        </p:blipFill>
        <p:spPr>
          <a:xfrm>
            <a:off x="3707758" y="3011176"/>
            <a:ext cx="3762375" cy="1219200"/>
          </a:xfrm>
          <a:prstGeom prst="rect">
            <a:avLst/>
          </a:prstGeom>
        </p:spPr>
      </p:pic>
      <p:pic>
        <p:nvPicPr>
          <p:cNvPr id="9" name="Picture 8">
            <a:extLst>
              <a:ext uri="{FF2B5EF4-FFF2-40B4-BE49-F238E27FC236}">
                <a16:creationId xmlns:a16="http://schemas.microsoft.com/office/drawing/2014/main" id="{62C9D64F-15F4-4CDE-8FB7-09E03ABC3D76}"/>
              </a:ext>
            </a:extLst>
          </p:cNvPr>
          <p:cNvPicPr>
            <a:picLocks noChangeAspect="1"/>
          </p:cNvPicPr>
          <p:nvPr/>
        </p:nvPicPr>
        <p:blipFill>
          <a:blip r:embed="rId6"/>
          <a:stretch>
            <a:fillRect/>
          </a:stretch>
        </p:blipFill>
        <p:spPr>
          <a:xfrm>
            <a:off x="876300" y="4582332"/>
            <a:ext cx="4914900" cy="1410976"/>
          </a:xfrm>
          <a:prstGeom prst="rect">
            <a:avLst/>
          </a:prstGeom>
        </p:spPr>
      </p:pic>
      <p:sp>
        <p:nvSpPr>
          <p:cNvPr id="10" name="TextBox 9">
            <a:extLst>
              <a:ext uri="{FF2B5EF4-FFF2-40B4-BE49-F238E27FC236}">
                <a16:creationId xmlns:a16="http://schemas.microsoft.com/office/drawing/2014/main" id="{A1B75D2B-EA2F-48CB-92CC-141647889301}"/>
              </a:ext>
            </a:extLst>
          </p:cNvPr>
          <p:cNvSpPr txBox="1"/>
          <p:nvPr/>
        </p:nvSpPr>
        <p:spPr>
          <a:xfrm flipH="1">
            <a:off x="483868" y="143658"/>
            <a:ext cx="11489056" cy="707886"/>
          </a:xfrm>
          <a:prstGeom prst="rect">
            <a:avLst/>
          </a:prstGeom>
          <a:noFill/>
        </p:spPr>
        <p:txBody>
          <a:bodyPr wrap="square" rtlCol="0">
            <a:spAutoFit/>
          </a:bodyPr>
          <a:lstStyle/>
          <a:p>
            <a:r>
              <a:rPr lang="en-US" sz="4000" dirty="0">
                <a:solidFill>
                  <a:srgbClr val="0504C1"/>
                </a:solidFill>
              </a:rPr>
              <a:t>Anti-GMO organizations are anti-glyphosate</a:t>
            </a:r>
          </a:p>
        </p:txBody>
      </p:sp>
      <p:pic>
        <p:nvPicPr>
          <p:cNvPr id="2" name="slide 11">
            <a:hlinkClick r:id="" action="ppaction://media"/>
            <a:extLst>
              <a:ext uri="{FF2B5EF4-FFF2-40B4-BE49-F238E27FC236}">
                <a16:creationId xmlns:a16="http://schemas.microsoft.com/office/drawing/2014/main" id="{4A81A7FA-B72A-4731-B8CB-D0DBA714ED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3" name="Picture 2">
            <a:extLst>
              <a:ext uri="{FF2B5EF4-FFF2-40B4-BE49-F238E27FC236}">
                <a16:creationId xmlns:a16="http://schemas.microsoft.com/office/drawing/2014/main" id="{9EDB8E61-ECAA-4C98-B085-35E5AF9E3F08}"/>
              </a:ext>
            </a:extLst>
          </p:cNvPr>
          <p:cNvPicPr>
            <a:picLocks noChangeAspect="1"/>
          </p:cNvPicPr>
          <p:nvPr/>
        </p:nvPicPr>
        <p:blipFill>
          <a:blip r:embed="rId8"/>
          <a:stretch>
            <a:fillRect/>
          </a:stretch>
        </p:blipFill>
        <p:spPr>
          <a:xfrm>
            <a:off x="7731708" y="1161820"/>
            <a:ext cx="3184497" cy="1409930"/>
          </a:xfrm>
          <a:prstGeom prst="rect">
            <a:avLst/>
          </a:prstGeom>
        </p:spPr>
      </p:pic>
      <p:pic>
        <p:nvPicPr>
          <p:cNvPr id="4" name="Picture 3">
            <a:extLst>
              <a:ext uri="{FF2B5EF4-FFF2-40B4-BE49-F238E27FC236}">
                <a16:creationId xmlns:a16="http://schemas.microsoft.com/office/drawing/2014/main" id="{67A5146C-1F56-414A-AC04-BA9802F5A505}"/>
              </a:ext>
            </a:extLst>
          </p:cNvPr>
          <p:cNvPicPr>
            <a:picLocks noChangeAspect="1"/>
          </p:cNvPicPr>
          <p:nvPr/>
        </p:nvPicPr>
        <p:blipFill>
          <a:blip r:embed="rId9"/>
          <a:stretch>
            <a:fillRect/>
          </a:stretch>
        </p:blipFill>
        <p:spPr>
          <a:xfrm>
            <a:off x="7079757" y="4731382"/>
            <a:ext cx="4488398" cy="1464203"/>
          </a:xfrm>
          <a:prstGeom prst="rect">
            <a:avLst/>
          </a:prstGeom>
        </p:spPr>
      </p:pic>
    </p:spTree>
    <p:extLst>
      <p:ext uri="{BB962C8B-B14F-4D97-AF65-F5344CB8AC3E}">
        <p14:creationId xmlns:p14="http://schemas.microsoft.com/office/powerpoint/2010/main" val="2357873485"/>
      </p:ext>
    </p:extLst>
  </p:cSld>
  <p:clrMapOvr>
    <a:masterClrMapping/>
  </p:clrMapOvr>
  <mc:AlternateContent xmlns:mc="http://schemas.openxmlformats.org/markup-compatibility/2006" xmlns:p14="http://schemas.microsoft.com/office/powerpoint/2010/main">
    <mc:Choice Requires="p14">
      <p:transition spd="slow" p14:dur="2000" advTm="69775"/>
    </mc:Choice>
    <mc:Fallback xmlns="">
      <p:transition spd="slow" advTm="69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7" objId="2"/>
        <p14:stopEvt time="68846"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80B3C-F52F-2A43-8C1D-BAD67957FDED}"/>
              </a:ext>
            </a:extLst>
          </p:cNvPr>
          <p:cNvSpPr>
            <a:spLocks noGrp="1"/>
          </p:cNvSpPr>
          <p:nvPr>
            <p:ph type="title"/>
          </p:nvPr>
        </p:nvSpPr>
        <p:spPr>
          <a:xfrm>
            <a:off x="752856" y="-134747"/>
            <a:ext cx="10515600" cy="1325563"/>
          </a:xfrm>
        </p:spPr>
        <p:txBody>
          <a:bodyPr>
            <a:normAutofit/>
          </a:bodyPr>
          <a:lstStyle/>
          <a:p>
            <a:pPr algn="ctr"/>
            <a:r>
              <a:rPr lang="en-US" sz="4000" b="1" dirty="0">
                <a:solidFill>
                  <a:srgbClr val="0504C1"/>
                </a:solidFill>
              </a:rPr>
              <a:t>Sources of confusion</a:t>
            </a:r>
          </a:p>
        </p:txBody>
      </p:sp>
      <p:sp>
        <p:nvSpPr>
          <p:cNvPr id="3" name="Content Placeholder 2">
            <a:extLst>
              <a:ext uri="{FF2B5EF4-FFF2-40B4-BE49-F238E27FC236}">
                <a16:creationId xmlns:a16="http://schemas.microsoft.com/office/drawing/2014/main" id="{B89C0C28-6D3E-1445-B0BF-10D6A0273FED}"/>
              </a:ext>
            </a:extLst>
          </p:cNvPr>
          <p:cNvSpPr>
            <a:spLocks noGrp="1"/>
          </p:cNvSpPr>
          <p:nvPr>
            <p:ph idx="1"/>
          </p:nvPr>
        </p:nvSpPr>
        <p:spPr/>
        <p:txBody>
          <a:bodyPr>
            <a:normAutofit lnSpcReduction="10000"/>
          </a:bodyPr>
          <a:lstStyle/>
          <a:p>
            <a:r>
              <a:rPr lang="en-US" sz="2600" dirty="0">
                <a:solidFill>
                  <a:srgbClr val="0504C1"/>
                </a:solidFill>
              </a:rPr>
              <a:t>“the dose makes the poison” – where exposures are low, effects observed may be artifactual.</a:t>
            </a:r>
          </a:p>
          <a:p>
            <a:r>
              <a:rPr lang="en-US" sz="2600" dirty="0">
                <a:solidFill>
                  <a:srgbClr val="0504C1"/>
                </a:solidFill>
              </a:rPr>
              <a:t>chronic toxicology studies are challenging </a:t>
            </a:r>
          </a:p>
          <a:p>
            <a:r>
              <a:rPr lang="en-US" sz="2600" dirty="0">
                <a:solidFill>
                  <a:srgbClr val="0504C1"/>
                </a:solidFill>
              </a:rPr>
              <a:t>“rats are not people”</a:t>
            </a:r>
          </a:p>
          <a:p>
            <a:r>
              <a:rPr lang="en-US" sz="2600" dirty="0">
                <a:solidFill>
                  <a:srgbClr val="0504C1"/>
                </a:solidFill>
              </a:rPr>
              <a:t>human/epidemiologic studies are observational</a:t>
            </a:r>
          </a:p>
          <a:p>
            <a:r>
              <a:rPr lang="en-US" sz="2600" dirty="0">
                <a:solidFill>
                  <a:srgbClr val="0504C1"/>
                </a:solidFill>
              </a:rPr>
              <a:t>investigator bias can also play a role in interpretation of findings</a:t>
            </a:r>
          </a:p>
          <a:p>
            <a:r>
              <a:rPr lang="en-US" sz="2600" dirty="0">
                <a:solidFill>
                  <a:srgbClr val="0504C1"/>
                </a:solidFill>
              </a:rPr>
              <a:t>positive results get more attention than findings of no association </a:t>
            </a:r>
          </a:p>
          <a:p>
            <a:r>
              <a:rPr lang="en-US" sz="2600" dirty="0">
                <a:solidFill>
                  <a:srgbClr val="0504C1"/>
                </a:solidFill>
              </a:rPr>
              <a:t>tort litigation juggernaut involving Monsanto/Bayer</a:t>
            </a:r>
          </a:p>
          <a:p>
            <a:r>
              <a:rPr lang="en-US" sz="2600" dirty="0">
                <a:solidFill>
                  <a:srgbClr val="0504C1"/>
                </a:solidFill>
              </a:rPr>
              <a:t>one can’t prove the absence of an effect, so there is an asymmetry in the public perception of risk.</a:t>
            </a:r>
          </a:p>
          <a:p>
            <a:pPr marL="0" indent="0">
              <a:buNone/>
            </a:pPr>
            <a:endParaRPr lang="en-US" sz="1900" dirty="0">
              <a:solidFill>
                <a:srgbClr val="0504C1"/>
              </a:solidFill>
            </a:endParaRPr>
          </a:p>
          <a:p>
            <a:pPr marL="0" indent="0">
              <a:buNone/>
            </a:pPr>
            <a:endParaRPr lang="en-US" sz="2000" dirty="0">
              <a:solidFill>
                <a:srgbClr val="050593"/>
              </a:solidFill>
            </a:endParaRPr>
          </a:p>
          <a:p>
            <a:pPr marL="0" indent="0">
              <a:buNone/>
            </a:pPr>
            <a:endParaRPr lang="en-US" sz="2000" dirty="0">
              <a:solidFill>
                <a:srgbClr val="050593"/>
              </a:solidFill>
            </a:endParaRPr>
          </a:p>
          <a:p>
            <a:pPr marL="0" indent="0">
              <a:buNone/>
            </a:pPr>
            <a:endParaRPr lang="en-US" sz="2000" dirty="0">
              <a:solidFill>
                <a:srgbClr val="050593"/>
              </a:solidFill>
            </a:endParaRPr>
          </a:p>
          <a:p>
            <a:pPr marL="0" indent="0">
              <a:buNone/>
            </a:pPr>
            <a:endParaRPr lang="en-US" dirty="0"/>
          </a:p>
        </p:txBody>
      </p:sp>
      <p:pic>
        <p:nvPicPr>
          <p:cNvPr id="4" name="slide 12">
            <a:hlinkClick r:id="" action="ppaction://media"/>
            <a:extLst>
              <a:ext uri="{FF2B5EF4-FFF2-40B4-BE49-F238E27FC236}">
                <a16:creationId xmlns:a16="http://schemas.microsoft.com/office/drawing/2014/main" id="{BFED8767-4ACD-46B6-8F85-E997A9437BD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3504024549"/>
      </p:ext>
    </p:extLst>
  </p:cSld>
  <p:clrMapOvr>
    <a:masterClrMapping/>
  </p:clrMapOvr>
  <mc:AlternateContent xmlns:mc="http://schemas.openxmlformats.org/markup-compatibility/2006" xmlns:p14="http://schemas.microsoft.com/office/powerpoint/2010/main">
    <mc:Choice Requires="p14">
      <p:transition spd="slow" p14:dur="2000" advTm="222106"/>
    </mc:Choice>
    <mc:Fallback xmlns="">
      <p:transition spd="slow" advTm="222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additive="base">
                                        <p:cTn id="5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 fill="hold" display="0">
                  <p:stCondLst>
                    <p:cond delay="indefinite"/>
                  </p:stCondLst>
                  <p:endCondLst>
                    <p:cond evt="onStopAudio" delay="0">
                      <p:tgtEl>
                        <p:sldTgt/>
                      </p:tgtEl>
                    </p:cond>
                  </p:endCondLst>
                </p:cTn>
                <p:tgtEl>
                  <p:spTgt spid="4"/>
                </p:tgtEl>
              </p:cMediaNode>
            </p:audio>
          </p:childTnLst>
        </p:cTn>
      </p:par>
    </p:tnLst>
    <p:bldLst>
      <p:bldP spid="3" grpId="0" build="p"/>
    </p:bldLst>
  </p:timing>
  <p:extLst>
    <p:ext uri="{E180D4A7-C9FB-4DFB-919C-405C955672EB}">
      <p14:showEvtLst xmlns:p14="http://schemas.microsoft.com/office/powerpoint/2010/main">
        <p14:playEvt time="98" objId="4"/>
        <p14:stopEvt time="220264"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94AF-4CED-6A4F-83BB-F5D5D657ABBD}"/>
              </a:ext>
            </a:extLst>
          </p:cNvPr>
          <p:cNvSpPr>
            <a:spLocks noGrp="1"/>
          </p:cNvSpPr>
          <p:nvPr>
            <p:ph type="title"/>
          </p:nvPr>
        </p:nvSpPr>
        <p:spPr/>
        <p:txBody>
          <a:bodyPr>
            <a:normAutofit/>
          </a:bodyPr>
          <a:lstStyle/>
          <a:p>
            <a:pPr algn="ctr"/>
            <a:r>
              <a:rPr lang="en-US" sz="4000" b="1" dirty="0">
                <a:solidFill>
                  <a:srgbClr val="0504C1"/>
                </a:solidFill>
              </a:rPr>
              <a:t>Case-control studies of glyphosate &amp; NHL</a:t>
            </a:r>
          </a:p>
        </p:txBody>
      </p:sp>
      <p:sp>
        <p:nvSpPr>
          <p:cNvPr id="3" name="Content Placeholder 2">
            <a:extLst>
              <a:ext uri="{FF2B5EF4-FFF2-40B4-BE49-F238E27FC236}">
                <a16:creationId xmlns:a16="http://schemas.microsoft.com/office/drawing/2014/main" id="{C78DA597-D077-8F4E-AFFD-643FC068360C}"/>
              </a:ext>
            </a:extLst>
          </p:cNvPr>
          <p:cNvSpPr>
            <a:spLocks noGrp="1"/>
          </p:cNvSpPr>
          <p:nvPr>
            <p:ph idx="1"/>
          </p:nvPr>
        </p:nvSpPr>
        <p:spPr/>
        <p:txBody>
          <a:bodyPr>
            <a:normAutofit/>
          </a:bodyPr>
          <a:lstStyle/>
          <a:p>
            <a:r>
              <a:rPr lang="en-US" dirty="0">
                <a:solidFill>
                  <a:srgbClr val="0504C1"/>
                </a:solidFill>
              </a:rPr>
              <a:t>identify cases and controls and obtain information about past exposures – susceptible to recall bias &amp; selection bias</a:t>
            </a:r>
          </a:p>
          <a:p>
            <a:endParaRPr lang="en-US" dirty="0">
              <a:solidFill>
                <a:srgbClr val="0504C1"/>
              </a:solidFill>
            </a:endParaRPr>
          </a:p>
          <a:p>
            <a:r>
              <a:rPr lang="en-US" dirty="0">
                <a:solidFill>
                  <a:srgbClr val="0504C1"/>
                </a:solidFill>
              </a:rPr>
              <a:t>because conducted in general population, exposure to specific occupational agents is rare:</a:t>
            </a:r>
          </a:p>
          <a:p>
            <a:pPr marL="0" indent="0">
              <a:buNone/>
            </a:pPr>
            <a:r>
              <a:rPr lang="en-US" dirty="0">
                <a:solidFill>
                  <a:srgbClr val="050593"/>
                </a:solidFill>
              </a:rPr>
              <a:t>	</a:t>
            </a:r>
            <a:r>
              <a:rPr lang="en-US" dirty="0">
                <a:solidFill>
                  <a:srgbClr val="AF19E1"/>
                </a:solidFill>
              </a:rPr>
              <a:t>-of 2,836 NHL cases, only 136 (5%) had exposure to glyphosate.</a:t>
            </a:r>
          </a:p>
          <a:p>
            <a:r>
              <a:rPr lang="en-US" dirty="0">
                <a:solidFill>
                  <a:srgbClr val="0504C1"/>
                </a:solidFill>
              </a:rPr>
              <a:t>limited information on frequency and duration of exposure</a:t>
            </a:r>
          </a:p>
          <a:p>
            <a:pPr marL="0" indent="0">
              <a:buNone/>
            </a:pPr>
            <a:endParaRPr lang="en-US" dirty="0">
              <a:solidFill>
                <a:srgbClr val="0504C1"/>
              </a:solidFill>
            </a:endParaRPr>
          </a:p>
          <a:p>
            <a:r>
              <a:rPr lang="en-US" dirty="0">
                <a:solidFill>
                  <a:srgbClr val="0504C1"/>
                </a:solidFill>
              </a:rPr>
              <a:t>risk estimates are unstable and uncertain</a:t>
            </a:r>
          </a:p>
          <a:p>
            <a:pPr marL="0" indent="0">
              <a:buNone/>
            </a:pPr>
            <a:endParaRPr lang="en-US" sz="2000" dirty="0">
              <a:solidFill>
                <a:srgbClr val="050593"/>
              </a:solidFill>
            </a:endParaRPr>
          </a:p>
        </p:txBody>
      </p:sp>
      <p:pic>
        <p:nvPicPr>
          <p:cNvPr id="4" name="slide 13">
            <a:hlinkClick r:id="" action="ppaction://media"/>
            <a:extLst>
              <a:ext uri="{FF2B5EF4-FFF2-40B4-BE49-F238E27FC236}">
                <a16:creationId xmlns:a16="http://schemas.microsoft.com/office/drawing/2014/main" id="{37B982BC-5586-4207-A1B6-2E14837AED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30721518"/>
      </p:ext>
    </p:extLst>
  </p:cSld>
  <p:clrMapOvr>
    <a:masterClrMapping/>
  </p:clrMapOvr>
  <mc:AlternateContent xmlns:mc="http://schemas.openxmlformats.org/markup-compatibility/2006" xmlns:p14="http://schemas.microsoft.com/office/powerpoint/2010/main">
    <mc:Choice Requires="p14">
      <p:transition spd="slow" p14:dur="2000" advTm="204690"/>
    </mc:Choice>
    <mc:Fallback xmlns="">
      <p:transition spd="slow" advTm="204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1" objId="4"/>
        <p14:stopEvt time="201878"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1FF4AE-8F74-47D4-A892-E2F0E71EF42F}"/>
              </a:ext>
            </a:extLst>
          </p:cNvPr>
          <p:cNvSpPr txBox="1"/>
          <p:nvPr/>
        </p:nvSpPr>
        <p:spPr>
          <a:xfrm>
            <a:off x="995725" y="301841"/>
            <a:ext cx="10200549" cy="5693866"/>
          </a:xfrm>
          <a:prstGeom prst="rect">
            <a:avLst/>
          </a:prstGeom>
          <a:noFill/>
        </p:spPr>
        <p:txBody>
          <a:bodyPr wrap="none" rtlCol="0">
            <a:spAutoFit/>
          </a:bodyPr>
          <a:lstStyle/>
          <a:p>
            <a:r>
              <a:rPr lang="en-US" sz="2800" dirty="0">
                <a:solidFill>
                  <a:srgbClr val="0504C1"/>
                </a:solidFill>
              </a:rPr>
              <a:t>How to interpret relative risk statistics</a:t>
            </a:r>
          </a:p>
          <a:p>
            <a:endParaRPr lang="en-US" sz="2800" dirty="0">
              <a:solidFill>
                <a:srgbClr val="0504C1"/>
              </a:solidFill>
            </a:endParaRPr>
          </a:p>
          <a:p>
            <a:r>
              <a:rPr lang="en-US" sz="2800" dirty="0">
                <a:solidFill>
                  <a:srgbClr val="0504C1"/>
                </a:solidFill>
              </a:rPr>
              <a:t>RR = 1, no difference from reference group</a:t>
            </a:r>
          </a:p>
          <a:p>
            <a:r>
              <a:rPr lang="en-US" sz="2800" dirty="0">
                <a:solidFill>
                  <a:srgbClr val="0504C1"/>
                </a:solidFill>
              </a:rPr>
              <a:t>RR = 1.41, 41% higher incidence of disease</a:t>
            </a:r>
          </a:p>
          <a:p>
            <a:endParaRPr lang="en-US" sz="2800" dirty="0">
              <a:solidFill>
                <a:srgbClr val="0504C1"/>
              </a:solidFill>
            </a:endParaRPr>
          </a:p>
          <a:p>
            <a:r>
              <a:rPr lang="en-US" sz="2800" dirty="0">
                <a:solidFill>
                  <a:srgbClr val="0504C1"/>
                </a:solidFill>
              </a:rPr>
              <a:t>Central tendency (average)</a:t>
            </a:r>
          </a:p>
          <a:p>
            <a:r>
              <a:rPr lang="en-US" sz="2800" dirty="0">
                <a:solidFill>
                  <a:srgbClr val="0504C1"/>
                </a:solidFill>
              </a:rPr>
              <a:t>Confidence interval (C.I.)</a:t>
            </a:r>
          </a:p>
          <a:p>
            <a:endParaRPr lang="en-US" sz="2800" dirty="0">
              <a:solidFill>
                <a:srgbClr val="0504C1"/>
              </a:solidFill>
            </a:endParaRPr>
          </a:p>
          <a:p>
            <a:r>
              <a:rPr lang="en-US" sz="2800" dirty="0">
                <a:solidFill>
                  <a:srgbClr val="0504C1"/>
                </a:solidFill>
              </a:rPr>
              <a:t>Examples:  0.88 (0.65 – 1.19)     not significant, C.I. overlaps 1</a:t>
            </a:r>
          </a:p>
          <a:p>
            <a:endParaRPr lang="en-US" sz="2800" dirty="0">
              <a:solidFill>
                <a:srgbClr val="0504C1"/>
              </a:solidFill>
            </a:endParaRPr>
          </a:p>
          <a:p>
            <a:r>
              <a:rPr lang="en-US" sz="2800" dirty="0">
                <a:solidFill>
                  <a:srgbClr val="0504C1"/>
                </a:solidFill>
              </a:rPr>
              <a:t>                    0.50 (0.31 – 0.75)     significant, protective against disease</a:t>
            </a:r>
          </a:p>
          <a:p>
            <a:endParaRPr lang="en-US" sz="2800" dirty="0">
              <a:solidFill>
                <a:srgbClr val="0504C1"/>
              </a:solidFill>
            </a:endParaRPr>
          </a:p>
          <a:p>
            <a:r>
              <a:rPr lang="en-US" sz="2800" dirty="0">
                <a:solidFill>
                  <a:srgbClr val="0504C1"/>
                </a:solidFill>
              </a:rPr>
              <a:t>                    1.41 (1.13 – 1.75)     significant, elevated risk of disease</a:t>
            </a:r>
          </a:p>
        </p:txBody>
      </p:sp>
      <p:pic>
        <p:nvPicPr>
          <p:cNvPr id="2" name="New Slide 15">
            <a:hlinkClick r:id="" action="ppaction://media"/>
            <a:extLst>
              <a:ext uri="{FF2B5EF4-FFF2-40B4-BE49-F238E27FC236}">
                <a16:creationId xmlns:a16="http://schemas.microsoft.com/office/drawing/2014/main" id="{1BB67502-07B3-4BCE-B9A9-FCB6AD27F5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79684036"/>
      </p:ext>
    </p:extLst>
  </p:cSld>
  <p:clrMapOvr>
    <a:masterClrMapping/>
  </p:clrMapOvr>
  <mc:AlternateContent xmlns:mc="http://schemas.openxmlformats.org/markup-compatibility/2006" xmlns:p14="http://schemas.microsoft.com/office/powerpoint/2010/main">
    <mc:Choice Requires="p14">
      <p:transition spd="slow" p14:dur="2000" advTm="120017"/>
    </mc:Choice>
    <mc:Fallback xmlns="">
      <p:transition spd="slow" advTm="120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890" x="4159250" y="6445250"/>
          <p14:tracePt t="9346" x="0" y="2216150"/>
          <p14:tracePt t="9357" x="15875" y="2176463"/>
          <p14:tracePt t="9361" x="31750" y="2136775"/>
          <p14:tracePt t="9371" x="55563" y="2089150"/>
          <p14:tracePt t="9378" x="87313" y="2017713"/>
          <p14:tracePt t="9387" x="111125" y="1970088"/>
          <p14:tracePt t="9397" x="142875" y="1914525"/>
          <p14:tracePt t="9403" x="166688" y="1857375"/>
          <p14:tracePt t="9413" x="207963" y="1801813"/>
          <p14:tracePt t="9419" x="215900" y="1754188"/>
          <p14:tracePt t="9430" x="247650" y="1698625"/>
          <p14:tracePt t="9433" x="263525" y="1658938"/>
          <p14:tracePt t="9444" x="295275" y="1603375"/>
          <p14:tracePt t="9453" x="303213" y="1595438"/>
          <p14:tracePt t="9463" x="327025" y="1555750"/>
          <p14:tracePt t="9469" x="342900" y="1522413"/>
          <p14:tracePt t="9473" x="358775" y="1482725"/>
          <p14:tracePt t="9483" x="382588" y="1458913"/>
          <p14:tracePt t="9494" x="406400" y="1427163"/>
          <p14:tracePt t="9499" x="414338" y="1419225"/>
          <p14:tracePt t="9511" x="430213" y="1395413"/>
          <p14:tracePt t="9513" x="438150" y="1387475"/>
          <p14:tracePt t="9523" x="454025" y="1379538"/>
          <p14:tracePt t="9536" x="477838" y="1355725"/>
          <p14:tracePt t="9539" x="493713" y="1355725"/>
          <p14:tracePt t="9549" x="517525" y="1339850"/>
          <p14:tracePt t="9555" x="527050" y="1323975"/>
          <p14:tracePt t="9565" x="558800" y="1316038"/>
          <p14:tracePt t="9576" x="566738" y="1308100"/>
          <p14:tracePt t="9581" x="582613" y="1300163"/>
          <p14:tracePt t="9589" x="590550" y="1300163"/>
          <p14:tracePt t="9599" x="590550" y="1292225"/>
          <p14:tracePt t="9675" x="598488" y="1292225"/>
          <p14:tracePt t="9700" x="606425" y="1292225"/>
          <p14:tracePt t="9704" x="614363" y="1308100"/>
          <p14:tracePt t="9715" x="622300" y="1316038"/>
          <p14:tracePt t="9720" x="630238" y="1323975"/>
          <p14:tracePt t="9730" x="630238" y="1331913"/>
          <p14:tracePt t="9740" x="638175" y="1331913"/>
          <p14:tracePt t="9744" x="638175" y="1347788"/>
          <p14:tracePt t="9757" x="638175" y="1355725"/>
          <p14:tracePt t="9760" x="646113" y="1355725"/>
          <p14:tracePt t="9778" x="654050" y="1363663"/>
          <p14:tracePt t="9790" x="661988" y="1363663"/>
          <p14:tracePt t="9800" x="677863" y="1371600"/>
          <p14:tracePt t="9810" x="685800" y="1371600"/>
          <p14:tracePt t="9817" x="693738" y="1371600"/>
          <p14:tracePt t="9883" x="701675" y="1371600"/>
          <p14:tracePt t="9893" x="709613" y="1371600"/>
          <p14:tracePt t="9897" x="717550" y="1379538"/>
          <p14:tracePt t="9907" x="725488" y="1387475"/>
          <p14:tracePt t="9917" x="733425" y="1387475"/>
          <p14:tracePt t="9922" x="741363" y="1387475"/>
          <p14:tracePt t="9933" x="757238" y="1403350"/>
          <p14:tracePt t="9937" x="765175" y="1403350"/>
          <p14:tracePt t="9999" x="773113" y="1403350"/>
          <p14:tracePt t="10023" x="781050" y="1403350"/>
          <p14:tracePt t="10053" x="781050" y="1411288"/>
          <p14:tracePt t="10069" x="788988" y="1411288"/>
          <p14:tracePt t="10073" x="796925" y="1411288"/>
          <p14:tracePt t="10082" x="796925" y="1419225"/>
          <p14:tracePt t="10093" x="804863" y="1419225"/>
          <p14:tracePt t="10109" x="820738" y="1427163"/>
          <p14:tracePt t="10152" x="820738" y="1435100"/>
          <p14:tracePt t="10227" x="828675" y="1435100"/>
          <p14:tracePt t="10249" x="836613" y="1435100"/>
          <p14:tracePt t="10270" x="844550" y="1435100"/>
          <p14:tracePt t="10283" x="852488" y="1443038"/>
          <p14:tracePt t="10293" x="860425" y="1443038"/>
          <p14:tracePt t="10302" x="868363" y="1443038"/>
          <p14:tracePt t="10314" x="877888" y="1443038"/>
          <p14:tracePt t="10325" x="885825" y="1443038"/>
          <p14:tracePt t="10420" x="893763" y="1443038"/>
          <p14:tracePt t="10466" x="901700" y="1443038"/>
          <p14:tracePt t="10490" x="909638" y="1443038"/>
          <p14:tracePt t="25669" x="909638" y="1450975"/>
          <p14:tracePt t="25682" x="909638" y="1458913"/>
          <p14:tracePt t="25714" x="909638" y="1466850"/>
          <p14:tracePt t="25743" x="909638" y="1474788"/>
          <p14:tracePt t="25760" x="909638" y="1482725"/>
          <p14:tracePt t="25769" x="909638" y="1490663"/>
          <p14:tracePt t="25785" x="909638" y="1498600"/>
          <p14:tracePt t="25799" x="909638" y="1506538"/>
          <p14:tracePt t="25815" x="909638" y="1522413"/>
          <p14:tracePt t="25827" x="909638" y="1538288"/>
          <p14:tracePt t="25835" x="909638" y="1547813"/>
          <p14:tracePt t="25839" x="909638" y="1555750"/>
          <p14:tracePt t="25849" x="909638" y="1571625"/>
          <p14:tracePt t="25865" x="909638" y="1579563"/>
          <p14:tracePt t="25879" x="909638" y="1587500"/>
          <p14:tracePt t="25889" x="909638" y="1595438"/>
          <p14:tracePt t="25895" x="909638" y="1603375"/>
          <p14:tracePt t="25905" x="901700" y="1627188"/>
          <p14:tracePt t="25915" x="901700" y="1635125"/>
          <p14:tracePt t="25921" x="901700" y="1643063"/>
          <p14:tracePt t="25932" x="901700" y="1651000"/>
          <p14:tracePt t="25936" x="901700" y="1658938"/>
          <p14:tracePt t="25946" x="901700" y="1666875"/>
          <p14:tracePt t="25955" x="901700" y="1674813"/>
          <p14:tracePt t="25971" x="901700" y="1682750"/>
          <p14:tracePt t="25977" x="901700" y="1690688"/>
          <p14:tracePt t="25995" x="901700" y="1698625"/>
          <p14:tracePt t="26001" x="901700" y="1714500"/>
          <p14:tracePt t="26011" x="909638" y="1722438"/>
          <p14:tracePt t="26017" x="909638" y="1730375"/>
          <p14:tracePt t="26028" x="917575" y="1746250"/>
          <p14:tracePt t="26037" x="917575" y="1754188"/>
          <p14:tracePt t="26041" x="925513" y="1770063"/>
          <p14:tracePt t="26051" x="925513" y="1778000"/>
          <p14:tracePt t="26057" x="933450" y="1801813"/>
          <p14:tracePt t="26081" x="933450" y="1809750"/>
          <p14:tracePt t="26091" x="941388" y="1809750"/>
          <p14:tracePt t="26123" x="941388" y="1817688"/>
          <p14:tracePt t="26127" x="949325" y="1817688"/>
          <p14:tracePt t="26155" x="957263" y="1825625"/>
          <p14:tracePt t="26163" x="957263" y="1833563"/>
          <p14:tracePt t="26183" x="965200" y="1833563"/>
          <p14:tracePt t="26197" x="973138" y="1833563"/>
          <p14:tracePt t="26229" x="981075" y="1841500"/>
          <p14:tracePt t="26260" x="989013" y="1841500"/>
          <p14:tracePt t="26283" x="996950" y="1849438"/>
          <p14:tracePt t="26646" x="989013" y="1849438"/>
          <p14:tracePt t="26822" x="981075" y="1849438"/>
          <p14:tracePt t="26862" x="973138" y="1849438"/>
          <p14:tracePt t="41056" x="973138" y="1865313"/>
          <p14:tracePt t="41060" x="973138" y="1881188"/>
          <p14:tracePt t="41070" x="973138" y="1898650"/>
          <p14:tracePt t="41077" x="973138" y="1906588"/>
          <p14:tracePt t="41087" x="973138" y="1914525"/>
          <p14:tracePt t="41097" x="973138" y="1938338"/>
          <p14:tracePt t="41101" x="973138" y="1954213"/>
          <p14:tracePt t="41111" x="973138" y="1970088"/>
          <p14:tracePt t="41117" x="973138" y="1978025"/>
          <p14:tracePt t="41127" x="973138" y="1993900"/>
          <p14:tracePt t="41137" x="973138" y="2009775"/>
          <p14:tracePt t="41143" x="973138" y="2025650"/>
          <p14:tracePt t="41153" x="973138" y="2033588"/>
          <p14:tracePt t="41159" x="973138" y="2041525"/>
          <p14:tracePt t="41167" x="973138" y="2057400"/>
          <p14:tracePt t="41177" x="965200" y="2073275"/>
          <p14:tracePt t="41183" x="965200" y="2081213"/>
          <p14:tracePt t="41194" x="965200" y="2089150"/>
          <p14:tracePt t="41197" x="965200" y="2105025"/>
          <p14:tracePt t="41209" x="957263" y="2112963"/>
          <p14:tracePt t="41217" x="957263" y="2120900"/>
          <p14:tracePt t="41223" x="949325" y="2136775"/>
          <p14:tracePt t="41233" x="949325" y="2152650"/>
          <p14:tracePt t="41239" x="949325" y="2160588"/>
          <p14:tracePt t="41249" x="949325" y="2168525"/>
          <p14:tracePt t="41260" x="949325" y="2192338"/>
          <p14:tracePt t="41263" x="941388" y="2216150"/>
          <p14:tracePt t="41273" x="941388" y="2233613"/>
          <p14:tracePt t="41279" x="941388" y="2241550"/>
          <p14:tracePt t="41289" x="941388" y="2257425"/>
          <p14:tracePt t="41299" x="933450" y="2273300"/>
          <p14:tracePt t="41304" x="933450" y="2297113"/>
          <p14:tracePt t="41312" x="925513" y="2312988"/>
          <p14:tracePt t="41318" x="925513" y="2320925"/>
          <p14:tracePt t="41329" x="925513" y="2328863"/>
          <p14:tracePt t="41339" x="925513" y="2336800"/>
          <p14:tracePt t="41344" x="917575" y="2344738"/>
          <p14:tracePt t="41355" x="917575" y="2352675"/>
          <p14:tracePt t="41369" x="917575" y="2360613"/>
          <p14:tracePt t="41378" x="917575" y="2376488"/>
          <p14:tracePt t="41395" x="909638" y="2392363"/>
          <p14:tracePt t="41401" x="909638" y="2416175"/>
          <p14:tracePt t="41411" x="909638" y="2439988"/>
          <p14:tracePt t="41415" x="909638" y="2463800"/>
          <p14:tracePt t="41425" x="909638" y="2479675"/>
          <p14:tracePt t="41435" x="909638" y="2495550"/>
          <p14:tracePt t="41442" x="909638" y="2511425"/>
          <p14:tracePt t="41451" x="909638" y="2535238"/>
          <p14:tracePt t="41457" x="909638" y="2551113"/>
          <p14:tracePt t="41465" x="909638" y="2566988"/>
          <p14:tracePt t="41475" x="909638" y="2584450"/>
          <p14:tracePt t="41481" x="909638" y="2608263"/>
          <p14:tracePt t="41492" x="909638" y="2624138"/>
          <p14:tracePt t="41497" x="909638" y="2640013"/>
          <p14:tracePt t="41507" x="909638" y="2647950"/>
          <p14:tracePt t="41517" x="909638" y="2663825"/>
          <p14:tracePt t="41521" x="909638" y="2679700"/>
          <p14:tracePt t="41531" x="909638" y="2703513"/>
          <p14:tracePt t="41537" x="917575" y="2719388"/>
          <p14:tracePt t="41547" x="917575" y="2735263"/>
          <p14:tracePt t="41557" x="917575" y="2751138"/>
          <p14:tracePt t="41561" x="917575" y="2767013"/>
          <p14:tracePt t="41573" x="917575" y="2774950"/>
          <p14:tracePt t="41577" x="917575" y="2798763"/>
          <p14:tracePt t="41597" x="917575" y="2814638"/>
          <p14:tracePt t="41603" x="917575" y="2822575"/>
          <p14:tracePt t="41613" x="917575" y="2838450"/>
          <p14:tracePt t="41617" x="917575" y="2862263"/>
          <p14:tracePt t="41627" x="917575" y="2878138"/>
          <p14:tracePt t="41637" x="917575" y="2886075"/>
          <p14:tracePt t="41643" x="909638" y="2909888"/>
          <p14:tracePt t="41653" x="909638" y="2927350"/>
          <p14:tracePt t="41657" x="909638" y="2951163"/>
          <p14:tracePt t="41667" x="909638" y="2967038"/>
          <p14:tracePt t="41677" x="909638" y="2990850"/>
          <p14:tracePt t="41683" x="909638" y="3006725"/>
          <p14:tracePt t="41699" x="909638" y="3014663"/>
          <p14:tracePt t="41709" x="909638" y="3030538"/>
          <p14:tracePt t="41733" x="909638" y="3038475"/>
          <p14:tracePt t="41824" x="909638" y="3046413"/>
          <p14:tracePt t="41849" x="909638" y="3054350"/>
          <p14:tracePt t="41854" x="909638" y="3062288"/>
          <p14:tracePt t="41868" x="909638" y="3070225"/>
          <p14:tracePt t="41885" x="909638" y="3078163"/>
          <p14:tracePt t="41910" x="909638" y="3086100"/>
          <p14:tracePt t="42379" x="917575" y="3094038"/>
          <p14:tracePt t="42428" x="917575" y="3101975"/>
          <p14:tracePt t="63632" x="917575" y="3109913"/>
          <p14:tracePt t="63662" x="917575" y="3117850"/>
          <p14:tracePt t="63668" x="917575" y="3125788"/>
          <p14:tracePt t="63679" x="917575" y="3133725"/>
          <p14:tracePt t="63688" x="917575" y="3149600"/>
          <p14:tracePt t="63693" x="917575" y="3165475"/>
          <p14:tracePt t="63705" x="917575" y="3181350"/>
          <p14:tracePt t="63709" x="917575" y="3189288"/>
          <p14:tracePt t="63719" x="917575" y="3213100"/>
          <p14:tracePt t="63729" x="917575" y="3236913"/>
          <p14:tracePt t="63735" x="941388" y="3270250"/>
          <p14:tracePt t="63745" x="981075" y="3302000"/>
          <p14:tracePt t="63750" x="1028700" y="3349625"/>
          <p14:tracePt t="63759" x="1068388" y="3389313"/>
          <p14:tracePt t="63769" x="1116013" y="3421063"/>
          <p14:tracePt t="63775" x="1163638" y="3460750"/>
          <p14:tracePt t="63785" x="1211263" y="3500438"/>
          <p14:tracePt t="63789" x="1260475" y="3540125"/>
          <p14:tracePt t="63800" x="1300163" y="3571875"/>
          <p14:tracePt t="63809" x="1347788" y="3605213"/>
          <p14:tracePt t="63815" x="1387475" y="3636963"/>
          <p14:tracePt t="63825" x="1419225" y="3644900"/>
          <p14:tracePt t="63832" x="1450975" y="3668713"/>
          <p14:tracePt t="63841" x="1474788" y="3684588"/>
          <p14:tracePt t="63852" x="1490663" y="3708400"/>
          <p14:tracePt t="63855" x="1514475" y="3724275"/>
          <p14:tracePt t="63865" x="1546225" y="3732213"/>
          <p14:tracePt t="63871" x="1579563" y="3740150"/>
          <p14:tracePt t="63882" x="1603375" y="3748088"/>
          <p14:tracePt t="63899" x="1643063" y="3763963"/>
          <p14:tracePt t="63905" x="1666875" y="3779838"/>
          <p14:tracePt t="63911" x="1706563" y="3795713"/>
          <p14:tracePt t="63921" x="1730375" y="3795713"/>
          <p14:tracePt t="63932" x="1746250" y="3811588"/>
          <p14:tracePt t="63936" x="1762125" y="3811588"/>
          <p14:tracePt t="63949" x="1793875" y="3827463"/>
          <p14:tracePt t="63951" x="1817688" y="3835400"/>
          <p14:tracePt t="63961" x="1865313" y="3851275"/>
          <p14:tracePt t="63971" x="1897063" y="3859213"/>
          <p14:tracePt t="63977" x="1946275" y="3883025"/>
          <p14:tracePt t="63987" x="1985963" y="3890963"/>
          <p14:tracePt t="63991" x="2017713" y="3898900"/>
          <p14:tracePt t="64002" x="2065338" y="3906838"/>
          <p14:tracePt t="64011" x="2112963" y="3922713"/>
          <p14:tracePt t="64017" x="2160588" y="3930650"/>
          <p14:tracePt t="64027" x="2192338" y="3938588"/>
          <p14:tracePt t="64036" x="2232025" y="3948113"/>
          <p14:tracePt t="64043" x="2265363" y="3971925"/>
          <p14:tracePt t="64051" x="2281238" y="3979863"/>
          <p14:tracePt t="64057" x="2312988" y="3987800"/>
          <p14:tracePt t="64069" x="2336800" y="3995738"/>
          <p14:tracePt t="64072" x="2360613" y="4003675"/>
          <p14:tracePt t="64083" x="2384425" y="4019550"/>
          <p14:tracePt t="64092" x="2400300" y="4019550"/>
          <p14:tracePt t="64097" x="2424113" y="4019550"/>
          <p14:tracePt t="64107" x="2455863" y="4027488"/>
          <p14:tracePt t="64113" x="2479675" y="4035425"/>
          <p14:tracePt t="64123" x="2503488" y="4043363"/>
          <p14:tracePt t="64133" x="2527300" y="4043363"/>
          <p14:tracePt t="64137" x="2559050" y="4059238"/>
          <p14:tracePt t="64149" x="2590800" y="4067175"/>
          <p14:tracePt t="64152" x="2624138" y="4083050"/>
          <p14:tracePt t="64163" x="2655888" y="4090988"/>
          <p14:tracePt t="64173" x="2671763" y="4090988"/>
          <p14:tracePt t="64177" x="2687638" y="4098925"/>
          <p14:tracePt t="64189" x="2695575" y="4106863"/>
          <p14:tracePt t="64209" x="2703513" y="4106863"/>
          <p14:tracePt t="64223" x="2711450" y="4106863"/>
          <p14:tracePt t="64245" x="2727325" y="4106863"/>
          <p14:tracePt t="64249" x="2727325" y="4114800"/>
          <p14:tracePt t="64259" x="2735263" y="4114800"/>
          <p14:tracePt t="64263" x="2759075" y="4114800"/>
          <p14:tracePt t="64275" x="2767013" y="4114800"/>
          <p14:tracePt t="64470" x="2774950" y="4114800"/>
          <p14:tracePt t="64491" x="2782888" y="4122738"/>
          <p14:tracePt t="64494" x="2790825" y="4122738"/>
          <p14:tracePt t="64510" x="2790825" y="4130675"/>
          <p14:tracePt t="64520" x="2798763" y="4130675"/>
          <p14:tracePt t="64526" x="2806700" y="4130675"/>
          <p14:tracePt t="64662" x="2806700" y="4138613"/>
          <p14:tracePt t="64756" x="2806700" y="4146550"/>
          <p14:tracePt t="64783" x="2806700" y="4154488"/>
          <p14:tracePt t="64789" x="2806700" y="4162425"/>
          <p14:tracePt t="64800" x="2806700" y="4170363"/>
          <p14:tracePt t="64813" x="2806700" y="4178300"/>
          <p14:tracePt t="64829" x="2806700" y="4186238"/>
          <p14:tracePt t="64842" x="2798763" y="4186238"/>
          <p14:tracePt t="64852" x="2798763" y="4194175"/>
          <p14:tracePt t="65263" x="2806700" y="4194175"/>
          <p14:tracePt t="65272" x="2806700" y="4202113"/>
          <p14:tracePt t="65277" x="2814638" y="4210050"/>
          <p14:tracePt t="65287" x="2830513" y="4210050"/>
          <p14:tracePt t="65297" x="2838450" y="4210050"/>
          <p14:tracePt t="65304" x="2846388" y="4210050"/>
          <p14:tracePt t="65313" x="2854325" y="4210050"/>
          <p14:tracePt t="65334" x="2854325" y="4217988"/>
          <p14:tracePt t="65379" x="2862263" y="4217988"/>
          <p14:tracePt t="65393" x="2878138" y="4217988"/>
          <p14:tracePt t="65403" x="2894013" y="4217988"/>
          <p14:tracePt t="65410" x="2925763" y="4225925"/>
          <p14:tracePt t="65419" x="2941638" y="4233863"/>
          <p14:tracePt t="65430" x="2974975" y="4241800"/>
          <p14:tracePt t="65436" x="2990850" y="4241800"/>
          <p14:tracePt t="65446" x="3006725" y="4241800"/>
          <p14:tracePt t="65450" x="3014663" y="4241800"/>
          <p14:tracePt t="65468" x="3022600" y="4241800"/>
          <p14:tracePt t="65496" x="3030538" y="4241800"/>
          <p14:tracePt t="65526" x="3038475" y="4241800"/>
          <p14:tracePt t="65546" x="3054350" y="4241800"/>
          <p14:tracePt t="65551" x="3062288" y="4241800"/>
          <p14:tracePt t="65561" x="3070225" y="4241800"/>
          <p14:tracePt t="65567" x="3078163" y="4241800"/>
          <p14:tracePt t="65591" x="3086100" y="4241800"/>
          <p14:tracePt t="65746" x="3094038" y="4241800"/>
          <p14:tracePt t="65760" x="3101975" y="4241800"/>
          <p14:tracePt t="65814" x="3109913" y="4241800"/>
          <p14:tracePt t="65843" x="3117850" y="4241800"/>
          <p14:tracePt t="65873" x="3125788" y="4241800"/>
          <p14:tracePt t="65903" x="3133725" y="4241800"/>
          <p14:tracePt t="65929" x="3141663" y="4241800"/>
          <p14:tracePt t="66145" x="3117850" y="4241800"/>
          <p14:tracePt t="66161" x="3109913" y="4241800"/>
          <p14:tracePt t="66181" x="3101975" y="4241800"/>
          <p14:tracePt t="66205" x="3094038" y="4241800"/>
          <p14:tracePt t="66211" x="3086100" y="4241800"/>
          <p14:tracePt t="66231" x="3078163" y="4241800"/>
          <p14:tracePt t="66252" x="3070225" y="4241800"/>
          <p14:tracePt t="66281" x="3062288" y="4241800"/>
          <p14:tracePt t="66291" x="3054350" y="4241800"/>
          <p14:tracePt t="66297" x="3046413" y="4241800"/>
          <p14:tracePt t="66318" x="3030538" y="4241800"/>
          <p14:tracePt t="66322" x="3022600" y="4241800"/>
          <p14:tracePt t="66337" x="3014663" y="4241800"/>
          <p14:tracePt t="66348" x="3006725" y="4241800"/>
          <p14:tracePt t="66358" x="2998788" y="4241800"/>
          <p14:tracePt t="66363" x="2990850" y="4241800"/>
          <p14:tracePt t="66373" x="2982913" y="4241800"/>
          <p14:tracePt t="66426" x="2974975" y="4241800"/>
          <p14:tracePt t="66447" x="2967038" y="4241800"/>
          <p14:tracePt t="66483" x="2949575" y="4249738"/>
          <p14:tracePt t="66509" x="2941638" y="4257675"/>
          <p14:tracePt t="66523" x="2925763" y="4257675"/>
          <p14:tracePt t="66554" x="2917825" y="4257675"/>
          <p14:tracePt t="66610" x="2901950" y="4265613"/>
          <p14:tracePt t="66620" x="2894013" y="4265613"/>
          <p14:tracePt t="66635" x="2878138" y="4265613"/>
          <p14:tracePt t="66651" x="2870200" y="4265613"/>
          <p14:tracePt t="66665" x="2862263" y="4265613"/>
          <p14:tracePt t="66916" x="2870200" y="4265613"/>
          <p14:tracePt t="66935" x="2886075" y="4265613"/>
          <p14:tracePt t="66943" x="2901950" y="4265613"/>
          <p14:tracePt t="66947" x="2917825" y="4265613"/>
          <p14:tracePt t="66957" x="2933700" y="4265613"/>
          <p14:tracePt t="66963" x="2941638" y="4265613"/>
          <p14:tracePt t="66984" x="2949575" y="4265613"/>
          <p14:tracePt t="67013" x="2957513" y="4265613"/>
          <p14:tracePt t="67050" x="2967038" y="4265613"/>
          <p14:tracePt t="67218" x="2974975" y="4265613"/>
          <p14:tracePt t="67225" x="2982913" y="4265613"/>
          <p14:tracePt t="67235" x="2990850" y="4273550"/>
          <p14:tracePt t="67245" x="2998788" y="4273550"/>
          <p14:tracePt t="67249" x="3022600" y="4281488"/>
          <p14:tracePt t="67259" x="3030538" y="4281488"/>
          <p14:tracePt t="67265" x="3054350" y="4281488"/>
          <p14:tracePt t="67275" x="3070225" y="4291013"/>
          <p14:tracePt t="67286" x="3094038" y="4298950"/>
          <p14:tracePt t="67291" x="3109913" y="4298950"/>
          <p14:tracePt t="67302" x="3133725" y="4298950"/>
          <p14:tracePt t="67305" x="3165475" y="4306888"/>
          <p14:tracePt t="67315" x="3221038" y="4314825"/>
          <p14:tracePt t="67325" x="3260725" y="4322763"/>
          <p14:tracePt t="67331" x="3325813" y="4322763"/>
          <p14:tracePt t="67341" x="3349625" y="4330700"/>
          <p14:tracePt t="67345" x="3397250" y="4330700"/>
          <p14:tracePt t="67355" x="3429000" y="4330700"/>
          <p14:tracePt t="67365" x="3476625" y="4346575"/>
          <p14:tracePt t="67372" x="3516313" y="4346575"/>
          <p14:tracePt t="67380" x="3524250" y="4354513"/>
          <p14:tracePt t="67397" x="3532188" y="4354513"/>
          <p14:tracePt t="67420" x="3540125" y="4354513"/>
          <p14:tracePt t="67427" x="3548063" y="4354513"/>
          <p14:tracePt t="67437" x="3563938" y="4354513"/>
          <p14:tracePt t="67451" x="3571875" y="4354513"/>
          <p14:tracePt t="67461" x="3579813" y="4346575"/>
          <p14:tracePt t="67469" x="3595688" y="4338638"/>
          <p14:tracePt t="67477" x="3611563" y="4330700"/>
          <p14:tracePt t="67483" x="3619500" y="4322763"/>
          <p14:tracePt t="67493" x="3627438" y="4306888"/>
          <p14:tracePt t="67503" x="3643313" y="4306888"/>
          <p14:tracePt t="67508" x="3643313" y="4298950"/>
          <p14:tracePt t="67519" x="3651250" y="4291013"/>
          <p14:tracePt t="67523" x="3660775" y="4281488"/>
          <p14:tracePt t="67534" x="3668713" y="4281488"/>
          <p14:tracePt t="67548" x="3676650" y="4273550"/>
          <p14:tracePt t="67563" x="3684588" y="4273550"/>
          <p14:tracePt t="67584" x="3692525" y="4273550"/>
          <p14:tracePt t="67588" x="3700463" y="4265613"/>
          <p14:tracePt t="67597" x="3708400" y="4265613"/>
          <p14:tracePt t="67613" x="3716338" y="4257675"/>
          <p14:tracePt t="67630" x="3724275" y="4257675"/>
          <p14:tracePt t="67804" x="3716338" y="4257675"/>
          <p14:tracePt t="67934" x="3708400" y="4257675"/>
          <p14:tracePt t="67965" x="3700463" y="4257675"/>
          <p14:tracePt t="67971" x="3692525" y="4257675"/>
          <p14:tracePt t="67997" x="3684588" y="4257675"/>
          <p14:tracePt t="68056" x="3676650" y="4257675"/>
          <p14:tracePt t="68087" x="3668713" y="4257675"/>
          <p14:tracePt t="68092" x="3660775" y="4257675"/>
          <p14:tracePt t="68148" x="3651250" y="4257675"/>
          <p14:tracePt t="68153" x="3651250" y="4249738"/>
          <p14:tracePt t="68474" x="3660775" y="4249738"/>
          <p14:tracePt t="68521" x="3668713" y="4249738"/>
          <p14:tracePt t="68524" x="3684588" y="4249738"/>
          <p14:tracePt t="68551" x="3692525" y="4249738"/>
          <p14:tracePt t="68557" x="3700463" y="4249738"/>
          <p14:tracePt t="68612" x="3708400" y="4249738"/>
          <p14:tracePt t="68680" x="3716338" y="4249738"/>
          <p14:tracePt t="68712" x="3724275" y="4241800"/>
          <p14:tracePt t="68743" x="3732213" y="4241800"/>
          <p14:tracePt t="68759" x="3748088" y="4233863"/>
          <p14:tracePt t="68803" x="3756025" y="4233863"/>
          <p14:tracePt t="68825" x="3771900" y="4233863"/>
          <p14:tracePt t="68840" x="3779838" y="4233863"/>
          <p14:tracePt t="68849" x="3787775" y="4233863"/>
          <p14:tracePt t="68859" x="3795713" y="4233863"/>
          <p14:tracePt t="68863" x="3803650" y="4233863"/>
          <p14:tracePt t="68874" x="3811588" y="4233863"/>
          <p14:tracePt t="68889" x="3819525" y="4233863"/>
          <p14:tracePt t="68909" x="3827463" y="4233863"/>
          <p14:tracePt t="68940" x="3835400" y="4233863"/>
          <p14:tracePt t="68967" x="3843338" y="4233863"/>
          <p14:tracePt t="68987" x="3851275" y="4233863"/>
          <p14:tracePt t="69012" x="3859213" y="4225925"/>
          <p14:tracePt t="69025" x="3875088" y="4225925"/>
          <p14:tracePt t="69042" x="3883025" y="4225925"/>
          <p14:tracePt t="69062" x="3890963" y="4225925"/>
          <p14:tracePt t="69066" x="3898900" y="4225925"/>
          <p14:tracePt t="69075" x="3906838" y="4225925"/>
          <p14:tracePt t="69095" x="3914775" y="4225925"/>
          <p14:tracePt t="69121" x="3922713" y="4225925"/>
          <p14:tracePt t="69130" x="3930650" y="4225925"/>
          <p14:tracePt t="69147" x="3938588" y="4225925"/>
          <p14:tracePt t="69160" x="3946525" y="4217988"/>
          <p14:tracePt t="69191" x="3946525" y="4210050"/>
          <p14:tracePt t="69197" x="3954463" y="4210050"/>
          <p14:tracePt t="69207" x="3962400" y="4210050"/>
          <p14:tracePt t="69223" x="3994150" y="4202113"/>
          <p14:tracePt t="69237" x="4002088" y="4202113"/>
          <p14:tracePt t="69247" x="4011613" y="4202113"/>
          <p14:tracePt t="69307" x="4019550" y="4202113"/>
          <p14:tracePt t="69339" x="4027488" y="4202113"/>
          <p14:tracePt t="69358" x="4035425" y="4202113"/>
          <p14:tracePt t="69372" x="4043363" y="4202113"/>
          <p14:tracePt t="69423" x="4051300" y="4202113"/>
          <p14:tracePt t="69449" x="4059238" y="4202113"/>
          <p14:tracePt t="69463" x="4067175" y="4202113"/>
          <p14:tracePt t="69479" x="4075113" y="4202113"/>
          <p14:tracePt t="69505" x="4083050" y="4202113"/>
          <p14:tracePt t="69509" x="4090988" y="4202113"/>
          <p14:tracePt t="69521" x="4098925" y="4202113"/>
          <p14:tracePt t="69525" x="4106863" y="4202113"/>
          <p14:tracePt t="69536" x="4130675" y="4202113"/>
          <p14:tracePt t="69545" x="4138613" y="4202113"/>
          <p14:tracePt t="69548" x="4146550" y="4202113"/>
          <p14:tracePt t="69558" x="4154488" y="4202113"/>
          <p14:tracePt t="69564" x="4178300" y="4202113"/>
          <p14:tracePt t="69585" x="4186238" y="4202113"/>
          <p14:tracePt t="69590" x="4194175" y="4202113"/>
          <p14:tracePt t="69600" x="4202113" y="4202113"/>
          <p14:tracePt t="69605" x="4210050" y="4202113"/>
          <p14:tracePt t="69625" x="4217988" y="4202113"/>
          <p14:tracePt t="69641" x="4225925" y="4202113"/>
          <p14:tracePt t="69655" x="4233863" y="4202113"/>
          <p14:tracePt t="69666" x="4241800" y="4202113"/>
          <p14:tracePt t="69682" x="4249738" y="4202113"/>
          <p14:tracePt t="69689" x="4257675" y="4202113"/>
          <p14:tracePt t="69698" x="4265613" y="4202113"/>
          <p14:tracePt t="69708" x="4273550" y="4202113"/>
          <p14:tracePt t="69722" x="4281488" y="4202113"/>
          <p14:tracePt t="69738" x="4297363" y="4202113"/>
          <p14:tracePt t="69762" x="4305300" y="4202113"/>
          <p14:tracePt t="69783" x="4313238" y="4202113"/>
          <p14:tracePt t="69793" x="4321175" y="4202113"/>
          <p14:tracePt t="69808" x="4329113" y="4202113"/>
          <p14:tracePt t="69833" x="4337050" y="4202113"/>
          <p14:tracePt t="69840" x="4344988" y="4202113"/>
          <p14:tracePt t="69846" x="4352925" y="4202113"/>
          <p14:tracePt t="69866" x="4362450" y="4202113"/>
          <p14:tracePt t="69900" x="4370388" y="4202113"/>
          <p14:tracePt t="69932" x="4386263" y="4202113"/>
          <p14:tracePt t="69946" x="4394200" y="4202113"/>
          <p14:tracePt t="69956" x="4402138" y="4202113"/>
          <p14:tracePt t="69962" x="4410075" y="4202113"/>
          <p14:tracePt t="69972" x="4425950" y="4202113"/>
          <p14:tracePt t="69976" x="4433888" y="4202113"/>
          <p14:tracePt t="69996" x="4441825" y="4202113"/>
          <p14:tracePt t="70012" x="4449763" y="4202113"/>
          <p14:tracePt t="70076" x="4457700" y="4202113"/>
          <p14:tracePt t="70090" x="4465638" y="4202113"/>
          <p14:tracePt t="70127" x="4473575" y="4202113"/>
          <p14:tracePt t="70140" x="4481513" y="4202113"/>
          <p14:tracePt t="70153" x="4489450" y="4202113"/>
          <p14:tracePt t="70173" x="4505325" y="4202113"/>
          <p14:tracePt t="70187" x="4513263" y="4202113"/>
          <p14:tracePt t="70197" x="4521200" y="4202113"/>
          <p14:tracePt t="70213" x="4529138" y="4202113"/>
          <p14:tracePt t="70223" x="4537075" y="4202113"/>
          <p14:tracePt t="70237" x="4545013" y="4202113"/>
          <p14:tracePt t="70267" x="4552950" y="4202113"/>
          <p14:tracePt t="70293" x="4568825" y="4202113"/>
          <p14:tracePt t="70309" x="4576763" y="4202113"/>
          <p14:tracePt t="70313" x="4584700" y="4202113"/>
          <p14:tracePt t="70323" x="4592638" y="4202113"/>
          <p14:tracePt t="70339" x="4600575" y="4202113"/>
          <p14:tracePt t="70354" x="4608513" y="4202113"/>
          <p14:tracePt t="70379" x="4616450" y="4202113"/>
          <p14:tracePt t="70395" x="4624388" y="4202113"/>
          <p14:tracePt t="70429" x="4632325" y="4202113"/>
          <p14:tracePt t="70461" x="4640263" y="4202113"/>
          <p14:tracePt t="70479" x="4664075" y="4202113"/>
          <p14:tracePt t="70485" x="4672013" y="4202113"/>
          <p14:tracePt t="70495" x="4679950" y="4202113"/>
          <p14:tracePt t="70511" x="4687888" y="4202113"/>
          <p14:tracePt t="70517" x="4695825" y="4202113"/>
          <p14:tracePt t="70558" x="4705350" y="4202113"/>
          <p14:tracePt t="70592" x="4713288" y="4202113"/>
          <p14:tracePt t="70623" x="4721225" y="4202113"/>
          <p14:tracePt t="70667" x="4729163" y="4202113"/>
          <p14:tracePt t="70687" x="4737100" y="4202113"/>
          <p14:tracePt t="70713" x="4745038" y="4202113"/>
          <p14:tracePt t="70739" x="4752975" y="4202113"/>
          <p14:tracePt t="70808" x="4760913" y="4202113"/>
          <p14:tracePt t="70839" x="4768850" y="4202113"/>
          <p14:tracePt t="70859" x="4776788" y="4202113"/>
          <p14:tracePt t="70885" x="4792663" y="4202113"/>
          <p14:tracePt t="70909" x="4800600" y="4202113"/>
          <p14:tracePt t="70925" x="4808538" y="4202113"/>
          <p14:tracePt t="70973" x="4816475" y="4202113"/>
          <p14:tracePt t="70976" x="4824413" y="4202113"/>
          <p14:tracePt t="70986" x="4832350" y="4202113"/>
          <p14:tracePt t="70992" x="4840288" y="4202113"/>
          <p14:tracePt t="71002" x="4848225" y="4202113"/>
          <p14:tracePt t="71011" x="4864100" y="4202113"/>
          <p14:tracePt t="71016" x="4872038" y="4202113"/>
          <p14:tracePt t="71032" x="4879975" y="4202113"/>
          <p14:tracePt t="71046" x="4887913" y="4202113"/>
          <p14:tracePt t="71073" x="4895850" y="4202113"/>
          <p14:tracePt t="71090" x="4919663" y="4202113"/>
          <p14:tracePt t="71097" x="4927600" y="4202113"/>
          <p14:tracePt t="71100" x="4935538" y="4202113"/>
          <p14:tracePt t="71110" x="4943475" y="4202113"/>
          <p14:tracePt t="71121" x="4959350" y="4202113"/>
          <p14:tracePt t="71127" x="4967288" y="4202113"/>
          <p14:tracePt t="71151" x="4975225" y="4202113"/>
          <p14:tracePt t="71181" x="4983163" y="4202113"/>
          <p14:tracePt t="71273" x="4991100" y="4202113"/>
          <p14:tracePt t="71286" x="4999038" y="4202113"/>
          <p14:tracePt t="71312" x="5006975" y="4202113"/>
          <p14:tracePt t="72711" x="5014913" y="4202113"/>
          <p14:tracePt t="72720" x="5022850" y="4194175"/>
          <p14:tracePt t="72735" x="5030788" y="4194175"/>
          <p14:tracePt t="72751" x="5038725" y="4194175"/>
          <p14:tracePt t="72765" x="5046663" y="4194175"/>
          <p14:tracePt t="72776" x="5056188" y="4194175"/>
          <p14:tracePt t="72781" x="5064125" y="4194175"/>
          <p14:tracePt t="72792" x="5080000" y="4194175"/>
          <p14:tracePt t="72801" x="5103813" y="4194175"/>
          <p14:tracePt t="72808" x="5135563" y="4194175"/>
          <p14:tracePt t="72817" x="5167313" y="4202113"/>
          <p14:tracePt t="72821" x="5222875" y="4210050"/>
          <p14:tracePt t="72831" x="5270500" y="4210050"/>
          <p14:tracePt t="72842" x="5310188" y="4225925"/>
          <p14:tracePt t="72847" x="5341938" y="4225925"/>
          <p14:tracePt t="72858" x="5381625" y="4241800"/>
          <p14:tracePt t="72862" x="5397500" y="4241800"/>
          <p14:tracePt t="72871" x="5407025" y="4241800"/>
          <p14:tracePt t="72881" x="5414963" y="4241800"/>
          <p14:tracePt t="72888" x="5422900" y="4241800"/>
          <p14:tracePt t="72934" x="5430838" y="4241800"/>
          <p14:tracePt t="72943" x="5446713" y="4241800"/>
          <p14:tracePt t="72947" x="5462588" y="4241800"/>
          <p14:tracePt t="72957" x="5486400" y="4241800"/>
          <p14:tracePt t="72963" x="5510213" y="4241800"/>
          <p14:tracePt t="72973" x="5534025" y="4241800"/>
          <p14:tracePt t="72983" x="5557838" y="4241800"/>
          <p14:tracePt t="72987" x="5581650" y="4241800"/>
          <p14:tracePt t="72997" x="5621338" y="4241800"/>
          <p14:tracePt t="73003" x="5668963" y="4241800"/>
          <p14:tracePt t="73013" x="5732463" y="4241800"/>
          <p14:tracePt t="73023" x="5757863" y="4241800"/>
          <p14:tracePt t="73029" x="5837238" y="4241800"/>
          <p14:tracePt t="73040" x="5876925" y="4241800"/>
          <p14:tracePt t="73043" x="5908675" y="4241800"/>
          <p14:tracePt t="73053" x="5940425" y="4241800"/>
          <p14:tracePt t="73063" x="5964238" y="4241800"/>
          <p14:tracePt t="73069" x="5995988" y="4241800"/>
          <p14:tracePt t="73079" x="6019800" y="4241800"/>
          <p14:tracePt t="73093" x="6027738" y="4241800"/>
          <p14:tracePt t="73138" x="6035675" y="4241800"/>
          <p14:tracePt t="73165" x="6043613" y="4241800"/>
          <p14:tracePt t="73169" x="6051550" y="4241800"/>
          <p14:tracePt t="73179" x="6059488" y="4241800"/>
          <p14:tracePt t="73195" x="6067425" y="4233863"/>
          <p14:tracePt t="73281" x="6067425" y="4225925"/>
          <p14:tracePt t="75660" x="6083300" y="4225925"/>
          <p14:tracePt t="75675" x="6100763" y="4225925"/>
          <p14:tracePt t="75687" x="6116638" y="4225925"/>
          <p14:tracePt t="75690" x="6164263" y="4233863"/>
          <p14:tracePt t="75701" x="6227763" y="4241800"/>
          <p14:tracePt t="75713" x="6307138" y="4249738"/>
          <p14:tracePt t="75717" x="6386513" y="4265613"/>
          <p14:tracePt t="75728" x="6483350" y="4273550"/>
          <p14:tracePt t="75731" x="6570663" y="4291013"/>
          <p14:tracePt t="75741" x="6650038" y="4291013"/>
          <p14:tracePt t="75751" x="6705600" y="4291013"/>
          <p14:tracePt t="75757" x="6753225" y="4291013"/>
          <p14:tracePt t="75767" x="6777038" y="4291013"/>
          <p14:tracePt t="75773" x="6794500" y="4291013"/>
          <p14:tracePt t="75781" x="6802438" y="4291013"/>
          <p14:tracePt t="75797" x="6810375" y="4291013"/>
          <p14:tracePt t="75813" x="6818313" y="4291013"/>
          <p14:tracePt t="75823" x="6834188" y="4291013"/>
          <p14:tracePt t="75833" x="6850063" y="4291013"/>
          <p14:tracePt t="75837" x="6881813" y="4281488"/>
          <p14:tracePt t="75847" x="6937375" y="4281488"/>
          <p14:tracePt t="75853" x="7000875" y="4281488"/>
          <p14:tracePt t="75864" x="7072313" y="4273550"/>
          <p14:tracePt t="75873" x="7153275" y="4273550"/>
          <p14:tracePt t="75877" x="7240588" y="4273550"/>
          <p14:tracePt t="75889" x="7327900" y="4273550"/>
          <p14:tracePt t="75894" x="7391400" y="4273550"/>
          <p14:tracePt t="75914" x="7486650" y="4273550"/>
          <p14:tracePt t="75917" x="7519988" y="4273550"/>
          <p14:tracePt t="75929" x="7535863" y="4273550"/>
          <p14:tracePt t="75933" x="7559675" y="4273550"/>
          <p14:tracePt t="75944" x="7583488" y="4273550"/>
          <p14:tracePt t="75953" x="7615238" y="4273550"/>
          <p14:tracePt t="75961" x="7662863" y="4273550"/>
          <p14:tracePt t="75969" x="7702550" y="4265613"/>
          <p14:tracePt t="75973" x="7726363" y="4265613"/>
          <p14:tracePt t="75983" x="7766050" y="4265613"/>
          <p14:tracePt t="75995" x="7829550" y="4257675"/>
          <p14:tracePt t="75999" x="7902575" y="4257675"/>
          <p14:tracePt t="76011" x="7981950" y="4257675"/>
          <p14:tracePt t="76013" x="8045450" y="4249738"/>
          <p14:tracePt t="76023" x="8140700" y="4233863"/>
          <p14:tracePt t="76033" x="8164513" y="4225925"/>
          <p14:tracePt t="76039" x="8180388" y="4217988"/>
          <p14:tracePt t="76050" x="8197850" y="4210050"/>
          <p14:tracePt t="76056" x="8205788" y="4210050"/>
          <p14:tracePt t="76065" x="8213725" y="4210050"/>
          <p14:tracePt t="76075" x="8221663" y="4210050"/>
          <p14:tracePt t="76081" x="8229600" y="4202113"/>
          <p14:tracePt t="76095" x="8245475" y="4202113"/>
          <p14:tracePt t="76105" x="8253413" y="4202113"/>
          <p14:tracePt t="76115" x="8293100" y="4202113"/>
          <p14:tracePt t="76119" x="8316913" y="4202113"/>
          <p14:tracePt t="76129" x="8348663" y="4202113"/>
          <p14:tracePt t="76135" x="8380413" y="4202113"/>
          <p14:tracePt t="76145" x="8396288" y="4202113"/>
          <p14:tracePt t="76155" x="8428038" y="4202113"/>
          <p14:tracePt t="76161" x="8443913" y="4202113"/>
          <p14:tracePt t="76171" x="8451850" y="4202113"/>
          <p14:tracePt t="76174" x="8459788" y="4202113"/>
          <p14:tracePt t="76185" x="8467725" y="4202113"/>
          <p14:tracePt t="76195" x="8475663" y="4202113"/>
          <p14:tracePt t="76201" x="8483600" y="4202113"/>
          <p14:tracePt t="76231" x="8483600" y="4194175"/>
          <p14:tracePt t="76466" x="8483600" y="4202113"/>
          <p14:tracePt t="76559" x="8507413" y="4202113"/>
          <p14:tracePt t="76569" x="8523288" y="4202113"/>
          <p14:tracePt t="76579" x="8548688" y="4202113"/>
          <p14:tracePt t="76583" x="8564563" y="4202113"/>
          <p14:tracePt t="76596" x="8572500" y="4202113"/>
          <p14:tracePt t="76599" x="8588375" y="4202113"/>
          <p14:tracePt t="76619" x="8596313" y="4202113"/>
          <p14:tracePt t="76625" x="8620125" y="4202113"/>
          <p14:tracePt t="76635" x="8643938" y="4202113"/>
          <p14:tracePt t="76639" x="8659813" y="4202113"/>
          <p14:tracePt t="76649" x="8707438" y="4202113"/>
          <p14:tracePt t="76660" x="8723313" y="4202113"/>
          <p14:tracePt t="76665" x="8763000" y="4210050"/>
          <p14:tracePt t="76675" x="8802688" y="4217988"/>
          <p14:tracePt t="76681" x="8842375" y="4217988"/>
          <p14:tracePt t="76691" x="8891588" y="4225925"/>
          <p14:tracePt t="76700" x="8907463" y="4225925"/>
          <p14:tracePt t="76737" x="8915400" y="4225925"/>
          <p14:tracePt t="76760" x="8931275" y="4225925"/>
          <p14:tracePt t="76765" x="8947150" y="4225925"/>
          <p14:tracePt t="76775" x="8970963" y="4225925"/>
          <p14:tracePt t="76780" x="8994775" y="4225925"/>
          <p14:tracePt t="76790" x="9018588" y="4225925"/>
          <p14:tracePt t="76800" x="9042400" y="4225925"/>
          <p14:tracePt t="76805" x="9066213" y="4225925"/>
          <p14:tracePt t="76815" x="9090025" y="4225925"/>
          <p14:tracePt t="76821" x="9113838" y="4225925"/>
          <p14:tracePt t="76831" x="9129713" y="4225925"/>
          <p14:tracePt t="76841" x="9145588" y="4225925"/>
          <p14:tracePt t="76847" x="9169400" y="4225925"/>
          <p14:tracePt t="76855" x="9177338" y="4225925"/>
          <p14:tracePt t="76861" x="9193213" y="4225925"/>
          <p14:tracePt t="76871" x="9217025" y="4225925"/>
          <p14:tracePt t="76894" x="9266238" y="4225925"/>
          <p14:tracePt t="76897" x="9290050" y="4225925"/>
          <p14:tracePt t="76901" x="9313863" y="4225925"/>
          <p14:tracePt t="76911" x="9337675" y="4225925"/>
          <p14:tracePt t="76921" x="9353550" y="4225925"/>
          <p14:tracePt t="76927" x="9369425" y="4225925"/>
          <p14:tracePt t="76937" x="9385300" y="4225925"/>
          <p14:tracePt t="76967" x="9393238" y="4225925"/>
          <p14:tracePt t="76983" x="9401175" y="4225925"/>
          <p14:tracePt t="76997" x="9409113" y="4225925"/>
          <p14:tracePt t="77023" x="9417050" y="4225925"/>
          <p14:tracePt t="77037" x="9432925" y="4225925"/>
          <p14:tracePt t="77053" x="9440863" y="4225925"/>
          <p14:tracePt t="77063" x="9456738" y="4225925"/>
          <p14:tracePt t="77067" x="9472613" y="4225925"/>
          <p14:tracePt t="77078" x="9480550" y="4225925"/>
          <p14:tracePt t="77083" x="9488488" y="4225925"/>
          <p14:tracePt t="77095" x="9504363" y="4225925"/>
          <p14:tracePt t="77103" x="9512300" y="4225925"/>
          <p14:tracePt t="77119" x="9520238" y="4225925"/>
          <p14:tracePt t="77123" x="9528175" y="4225925"/>
          <p14:tracePt t="77149" x="9536113" y="4225925"/>
          <p14:tracePt t="77163" x="9544050" y="4225925"/>
          <p14:tracePt t="77173" x="9551988" y="4225925"/>
          <p14:tracePt t="77179" x="9559925" y="4225925"/>
          <p14:tracePt t="77189" x="9575800" y="4225925"/>
          <p14:tracePt t="77205" x="9593263" y="4225925"/>
          <p14:tracePt t="77215" x="9609138" y="4225925"/>
          <p14:tracePt t="77219" x="9625013" y="4225925"/>
          <p14:tracePt t="77229" x="9632950" y="4225925"/>
          <p14:tracePt t="77235" x="9640888" y="4225925"/>
          <p14:tracePt t="77245" x="9656763" y="4225925"/>
          <p14:tracePt t="77255" x="9664700" y="4225925"/>
          <p14:tracePt t="77291" x="9672638" y="4225925"/>
          <p14:tracePt t="77301" x="9680575" y="4225925"/>
          <p14:tracePt t="77315" x="9688513" y="4225925"/>
          <p14:tracePt t="77321" x="9696450" y="4225925"/>
          <p14:tracePt t="77331" x="9704388" y="4225925"/>
          <p14:tracePt t="77341" x="9712325" y="4225925"/>
          <p14:tracePt t="77345" x="9720263" y="4225925"/>
          <p14:tracePt t="77355" x="9728200" y="4225925"/>
          <p14:tracePt t="77371" x="9736138" y="4225925"/>
          <p14:tracePt t="77381" x="9744075" y="4225925"/>
          <p14:tracePt t="77385" x="9752013" y="4225925"/>
          <p14:tracePt t="77397" x="9759950" y="4225925"/>
          <p14:tracePt t="77401" x="9783763" y="4225925"/>
          <p14:tracePt t="77412" x="9791700" y="4225925"/>
          <p14:tracePt t="77421" x="9799638" y="4225925"/>
          <p14:tracePt t="77425" x="9807575" y="4225925"/>
          <p14:tracePt t="77438" x="9815513" y="4225925"/>
          <p14:tracePt t="77537" x="9823450" y="4225925"/>
          <p14:tracePt t="77602" x="9831388" y="4225925"/>
          <p14:tracePt t="78908" x="9823450" y="4233863"/>
          <p14:tracePt t="78914" x="9815513" y="4233863"/>
          <p14:tracePt t="78925" x="9791700" y="4241800"/>
          <p14:tracePt t="78929" x="9759950" y="4249738"/>
          <p14:tracePt t="78939" x="9720263" y="4249738"/>
          <p14:tracePt t="78949" x="9664700" y="4257675"/>
          <p14:tracePt t="78955" x="9601200" y="4257675"/>
          <p14:tracePt t="78967" x="9544050" y="4265613"/>
          <p14:tracePt t="78969" x="9496425" y="4273550"/>
          <p14:tracePt t="78980" x="9448800" y="4281488"/>
          <p14:tracePt t="78989" x="9401175" y="4291013"/>
          <p14:tracePt t="78997" x="9345613" y="4298950"/>
          <p14:tracePt t="79005" x="9282113" y="4322763"/>
          <p14:tracePt t="79010" x="9224963" y="4338638"/>
          <p14:tracePt t="79020" x="9145588" y="4346575"/>
          <p14:tracePt t="79031" x="9074150" y="4354513"/>
          <p14:tracePt t="79036" x="8963025" y="4362450"/>
          <p14:tracePt t="79047" x="8858250" y="4362450"/>
          <p14:tracePt t="79051" x="8715375" y="4362450"/>
          <p14:tracePt t="79061" x="8515350" y="4362450"/>
          <p14:tracePt t="79071" x="8261350" y="4362450"/>
          <p14:tracePt t="79076" x="7997825" y="4362450"/>
          <p14:tracePt t="79086" x="7742238" y="4362450"/>
          <p14:tracePt t="79091" x="7454900" y="4370388"/>
          <p14:tracePt t="79101" x="7216775" y="4370388"/>
          <p14:tracePt t="79111" x="6953250" y="4370388"/>
          <p14:tracePt t="79115" x="6713538" y="4370388"/>
          <p14:tracePt t="79126" x="6499225" y="4370388"/>
          <p14:tracePt t="79131" x="6323013" y="4370388"/>
          <p14:tracePt t="79142" x="6108700" y="4370388"/>
          <p14:tracePt t="79152" x="5988050" y="4370388"/>
          <p14:tracePt t="79158" x="5892800" y="4370388"/>
          <p14:tracePt t="79168" x="5845175" y="4370388"/>
          <p14:tracePt t="79171" x="5757863" y="4370388"/>
          <p14:tracePt t="79182" x="5668963" y="4370388"/>
          <p14:tracePt t="79192" x="5597525" y="4386263"/>
          <p14:tracePt t="79198" x="5502275" y="4386263"/>
          <p14:tracePt t="79207" x="5407025" y="4394200"/>
          <p14:tracePt t="79212" x="5310188" y="4394200"/>
          <p14:tracePt t="79222" x="5207000" y="4402138"/>
          <p14:tracePt t="79231" x="5087938" y="4410075"/>
          <p14:tracePt t="79237" x="4959350" y="4410075"/>
          <p14:tracePt t="79248" x="4832350" y="4410075"/>
          <p14:tracePt t="79253" x="4713288" y="4410075"/>
          <p14:tracePt t="79264" x="4568825" y="4410075"/>
          <p14:tracePt t="79273" x="4473575" y="4402138"/>
          <p14:tracePt t="79277" x="4394200" y="4394200"/>
          <p14:tracePt t="79288" x="4305300" y="4370388"/>
          <p14:tracePt t="79293" x="4265613" y="4362450"/>
          <p14:tracePt t="79303" x="4225925" y="4362450"/>
          <p14:tracePt t="79310" x="4217988" y="4362450"/>
          <p14:tracePt t="79320" x="4210050" y="4362450"/>
          <p14:tracePt t="79375" x="4202113" y="4362450"/>
          <p14:tracePt t="79390" x="4194175" y="4362450"/>
          <p14:tracePt t="79410" x="4178300" y="4362450"/>
          <p14:tracePt t="79415" x="4162425" y="4362450"/>
          <p14:tracePt t="79425" x="4146550" y="4362450"/>
          <p14:tracePt t="79431" x="4122738" y="4362450"/>
          <p14:tracePt t="79440" x="4114800" y="4362450"/>
          <p14:tracePt t="79451" x="4098925" y="4362450"/>
          <p14:tracePt t="79455" x="4075113" y="4362450"/>
          <p14:tracePt t="80106" x="4059238" y="4362450"/>
          <p14:tracePt t="80116" x="4011613" y="4362450"/>
          <p14:tracePt t="80127" x="3962400" y="4362450"/>
          <p14:tracePt t="80131" x="3930650" y="4362450"/>
          <p14:tracePt t="80141" x="3898900" y="4362450"/>
          <p14:tracePt t="80148" x="3867150" y="4362450"/>
          <p14:tracePt t="80157" x="3835400" y="4362450"/>
          <p14:tracePt t="80167" x="3811588" y="4362450"/>
          <p14:tracePt t="80171" x="3787775" y="4362450"/>
          <p14:tracePt t="80182" x="3771900" y="4362450"/>
          <p14:tracePt t="80187" x="3763963" y="4362450"/>
          <p14:tracePt t="80198" x="3732213" y="4362450"/>
          <p14:tracePt t="80207" x="3676650" y="4362450"/>
          <p14:tracePt t="80215" x="3587750" y="4378325"/>
          <p14:tracePt t="80223" x="3492500" y="4402138"/>
          <p14:tracePt t="80228" x="3421063" y="4410075"/>
          <p14:tracePt t="80238" x="3308350" y="4418013"/>
          <p14:tracePt t="80248" x="3213100" y="4425950"/>
          <p14:tracePt t="80253" x="3117850" y="4433888"/>
          <p14:tracePt t="80265" x="3022600" y="4433888"/>
          <p14:tracePt t="80269" x="2941638" y="4433888"/>
          <p14:tracePt t="80278" x="2846388" y="4433888"/>
          <p14:tracePt t="80288" x="2790825" y="4441825"/>
          <p14:tracePt t="80293" x="2759075" y="4441825"/>
          <p14:tracePt t="80303" x="2735263" y="4449763"/>
          <p14:tracePt t="80310" x="2719388" y="4449763"/>
          <p14:tracePt t="80319" x="2695575" y="4457700"/>
          <p14:tracePt t="80330" x="2679700" y="4465638"/>
          <p14:tracePt t="80334" x="2671763" y="4473575"/>
          <p14:tracePt t="80343" x="2655888" y="4473575"/>
          <p14:tracePt t="80350" x="2632075" y="4481513"/>
          <p14:tracePt t="80359" x="2606675" y="4489450"/>
          <p14:tracePt t="80369" x="2582863" y="4497388"/>
          <p14:tracePt t="80373" x="2559050" y="4497388"/>
          <p14:tracePt t="80383" x="2543175" y="4505325"/>
          <p14:tracePt t="80389" x="2511425" y="4513263"/>
          <p14:tracePt t="80401" x="2479675" y="4521200"/>
          <p14:tracePt t="80409" x="2447925" y="4529138"/>
          <p14:tracePt t="80415" x="2416175" y="4537075"/>
          <p14:tracePt t="80423" x="2400300" y="4545013"/>
          <p14:tracePt t="80429" x="2392363" y="4552950"/>
          <p14:tracePt t="80439" x="2384425" y="4560888"/>
          <p14:tracePt t="80455" x="2384425" y="4568825"/>
          <p14:tracePt t="80465" x="2376488" y="4584700"/>
          <p14:tracePt t="80469" x="2376488" y="4592638"/>
          <p14:tracePt t="80479" x="2376488" y="4608513"/>
          <p14:tracePt t="80489" x="2368550" y="4624388"/>
          <p14:tracePt t="80495" x="2360613" y="4641850"/>
          <p14:tracePt t="80505" x="2360613" y="4657725"/>
          <p14:tracePt t="80511" x="2360613" y="4673600"/>
          <p14:tracePt t="80521" x="2360613" y="4689475"/>
          <p14:tracePt t="80532" x="2360613" y="4713288"/>
          <p14:tracePt t="80535" x="2368550" y="4737100"/>
          <p14:tracePt t="80545" x="2376488" y="4760913"/>
          <p14:tracePt t="80551" x="2392363" y="4792663"/>
          <p14:tracePt t="80561" x="2400300" y="4816475"/>
          <p14:tracePt t="80571" x="2408238" y="4832350"/>
          <p14:tracePt t="80575" x="2416175" y="4840288"/>
          <p14:tracePt t="80585" x="2424113" y="4848225"/>
          <p14:tracePt t="80601" x="2424113" y="4856163"/>
          <p14:tracePt t="80616" x="2432050" y="4856163"/>
          <p14:tracePt t="80726" x="2439988" y="4856163"/>
          <p14:tracePt t="80746" x="2439988" y="4864100"/>
          <p14:tracePt t="80756" x="2447925" y="4872038"/>
          <p14:tracePt t="80762" x="2463800" y="4887913"/>
          <p14:tracePt t="80772" x="2503488" y="4911725"/>
          <p14:tracePt t="80776" x="2519363" y="4927600"/>
          <p14:tracePt t="80787" x="2535238" y="4943475"/>
          <p14:tracePt t="80797" x="2559050" y="4959350"/>
          <p14:tracePt t="80803" x="2574925" y="4976813"/>
          <p14:tracePt t="80813" x="2582863" y="4984750"/>
          <p14:tracePt t="80817" x="2590800" y="4984750"/>
          <p14:tracePt t="80827" x="2590800" y="4992688"/>
          <p14:tracePt t="80837" x="2598738" y="5000625"/>
          <p14:tracePt t="80843" x="2606675" y="5008563"/>
          <p14:tracePt t="80869" x="2606675" y="5016500"/>
          <p14:tracePt t="80989" x="2616200" y="5016500"/>
          <p14:tracePt t="81005" x="2624138" y="5024438"/>
          <p14:tracePt t="81014" x="2632075" y="5032375"/>
          <p14:tracePt t="81018" x="2640013" y="5032375"/>
          <p14:tracePt t="81028" x="2647950" y="5032375"/>
          <p14:tracePt t="81039" x="2663825" y="5040313"/>
          <p14:tracePt t="81045" x="2671763" y="5048250"/>
          <p14:tracePt t="81091" x="2679700" y="5048250"/>
          <p14:tracePt t="81095" x="2687638" y="5048250"/>
          <p14:tracePt t="81105" x="2695575" y="5048250"/>
          <p14:tracePt t="81115" x="2711450" y="5048250"/>
          <p14:tracePt t="81131" x="2727325" y="5048250"/>
          <p14:tracePt t="81134" x="2743200" y="5056188"/>
          <p14:tracePt t="81145" x="2751138" y="5056188"/>
          <p14:tracePt t="81155" x="2759075" y="5064125"/>
          <p14:tracePt t="81161" x="2767013" y="5064125"/>
          <p14:tracePt t="81185" x="2774950" y="5064125"/>
          <p14:tracePt t="81191" x="2782888" y="5064125"/>
          <p14:tracePt t="81201" x="2790825" y="5064125"/>
          <p14:tracePt t="81211" x="2798763" y="5064125"/>
          <p14:tracePt t="81227" x="2814638" y="5064125"/>
          <p14:tracePt t="81241" x="2822575" y="5064125"/>
          <p14:tracePt t="81251" x="2838450" y="5064125"/>
          <p14:tracePt t="81257" x="2854325" y="5064125"/>
          <p14:tracePt t="81267" x="2862263" y="5064125"/>
          <p14:tracePt t="81271" x="2878138" y="5064125"/>
          <p14:tracePt t="81283" x="2894013" y="5064125"/>
          <p14:tracePt t="81291" x="2901950" y="5064125"/>
          <p14:tracePt t="81298" x="2909888" y="5064125"/>
          <p14:tracePt t="81307" x="2917825" y="5064125"/>
          <p14:tracePt t="81383" x="2925763" y="5064125"/>
          <p14:tracePt t="81393" x="2933700" y="5064125"/>
          <p14:tracePt t="81402" x="2941638" y="5064125"/>
          <p14:tracePt t="81407" x="2949575" y="5072063"/>
          <p14:tracePt t="81624" x="2941638" y="5072063"/>
          <p14:tracePt t="81659" x="2933700" y="5072063"/>
          <p14:tracePt t="81810" x="2925763" y="5072063"/>
          <p14:tracePt t="81836" x="2917825" y="5072063"/>
          <p14:tracePt t="81851" x="2909888" y="5080000"/>
          <p14:tracePt t="81892" x="2901950" y="5080000"/>
          <p14:tracePt t="81952" x="2894013" y="5080000"/>
          <p14:tracePt t="81977" x="2886075" y="5080000"/>
          <p14:tracePt t="81992" x="2878138" y="5080000"/>
          <p14:tracePt t="82049" x="2870200" y="5080000"/>
          <p14:tracePt t="82079" x="2862263" y="5080000"/>
          <p14:tracePt t="83142" x="2870200" y="5080000"/>
          <p14:tracePt t="83192" x="2878138" y="5080000"/>
          <p14:tracePt t="83199" x="2886075" y="5080000"/>
          <p14:tracePt t="83219" x="2894013" y="5080000"/>
          <p14:tracePt t="83223" x="2901950" y="5080000"/>
          <p14:tracePt t="83239" x="2909888" y="5080000"/>
          <p14:tracePt t="83248" x="2917825" y="5080000"/>
          <p14:tracePt t="83263" x="2925763" y="5080000"/>
          <p14:tracePt t="83279" x="2941638" y="5080000"/>
          <p14:tracePt t="83293" x="2949575" y="5080000"/>
          <p14:tracePt t="83305" x="2967038" y="5080000"/>
          <p14:tracePt t="83321" x="2982913" y="5080000"/>
          <p14:tracePt t="83331" x="2990850" y="5080000"/>
          <p14:tracePt t="83346" x="3006725" y="5080000"/>
          <p14:tracePt t="83362" x="3014663" y="5080000"/>
          <p14:tracePt t="83376" x="3022600" y="5080000"/>
          <p14:tracePt t="83391" x="3030538" y="5080000"/>
          <p14:tracePt t="83403" x="3038475" y="5080000"/>
          <p14:tracePt t="83418" x="3046413" y="5080000"/>
          <p14:tracePt t="83427" x="3054350" y="5080000"/>
          <p14:tracePt t="83431" x="3062288" y="5080000"/>
          <p14:tracePt t="83458" x="3070225" y="5080000"/>
          <p14:tracePt t="83523" x="3078163" y="5080000"/>
          <p14:tracePt t="83539" x="3094038" y="5080000"/>
          <p14:tracePt t="83552" x="3101975" y="5080000"/>
          <p14:tracePt t="83562" x="3117850" y="5080000"/>
          <p14:tracePt t="83579" x="3133725" y="5080000"/>
          <p14:tracePt t="83583" x="3141663" y="5080000"/>
          <p14:tracePt t="83695" x="3149600" y="5080000"/>
          <p14:tracePt t="83698" x="3157538" y="5080000"/>
          <p14:tracePt t="84168" x="3149600" y="5087938"/>
          <p14:tracePt t="84189" x="3141663" y="5087938"/>
          <p14:tracePt t="84203" x="3141663" y="5095875"/>
          <p14:tracePt t="85600" x="3149600" y="5095875"/>
          <p14:tracePt t="85627" x="3157538" y="5095875"/>
          <p14:tracePt t="85663" x="3165475" y="5095875"/>
          <p14:tracePt t="85691" x="3173413" y="5095875"/>
          <p14:tracePt t="85723" x="3181350" y="5095875"/>
          <p14:tracePt t="85733" x="3189288" y="5095875"/>
          <p14:tracePt t="85747" x="3197225" y="5095875"/>
          <p14:tracePt t="85753" x="3205163" y="5095875"/>
          <p14:tracePt t="85763" x="3213100" y="5095875"/>
          <p14:tracePt t="85783" x="3221038" y="5095875"/>
          <p14:tracePt t="85840" x="3228975" y="5095875"/>
          <p14:tracePt t="85843" x="3236913" y="5095875"/>
          <p14:tracePt t="85853" x="3244850" y="5095875"/>
          <p14:tracePt t="85859" x="3260725" y="5095875"/>
          <p14:tracePt t="85869" x="3268663" y="5095875"/>
          <p14:tracePt t="85879" x="3276600" y="5095875"/>
          <p14:tracePt t="85883" x="3284538" y="5095875"/>
          <p14:tracePt t="85929" x="3292475" y="5095875"/>
          <p14:tracePt t="85939" x="3300413" y="5095875"/>
          <p14:tracePt t="85945" x="3317875" y="5095875"/>
          <p14:tracePt t="85955" x="3333750" y="5095875"/>
          <p14:tracePt t="85959" x="3349625" y="5087938"/>
          <p14:tracePt t="85970" x="3365500" y="5080000"/>
          <p14:tracePt t="85979" x="3389313" y="5080000"/>
          <p14:tracePt t="85986" x="3413125" y="5080000"/>
          <p14:tracePt t="85995" x="3429000" y="5072063"/>
          <p14:tracePt t="85999" x="3444875" y="5064125"/>
          <p14:tracePt t="86019" x="3460750" y="5064125"/>
          <p14:tracePt t="86025" x="3468688" y="5064125"/>
          <p14:tracePt t="86035" x="3476625" y="5056188"/>
          <p14:tracePt t="86039" x="3484563" y="5056188"/>
          <p14:tracePt t="86051" x="3492500" y="5056188"/>
          <p14:tracePt t="86061" x="3508375" y="5048250"/>
          <p14:tracePt t="86075" x="3524250" y="5048250"/>
          <p14:tracePt t="86081" x="3540125" y="5048250"/>
          <p14:tracePt t="86091" x="3556000" y="5048250"/>
          <p14:tracePt t="86105" x="3563938" y="5048250"/>
          <p14:tracePt t="86187" x="3579813" y="5048250"/>
          <p14:tracePt t="86211" x="3587750" y="5048250"/>
          <p14:tracePt t="86313" x="3595688" y="5048250"/>
          <p14:tracePt t="86327" x="3603625" y="5048250"/>
          <p14:tracePt t="86332" x="3611563" y="5048250"/>
          <p14:tracePt t="86342" x="3619500" y="5048250"/>
          <p14:tracePt t="86346" x="3627438" y="5048250"/>
          <p14:tracePt t="86492" x="3635375" y="5048250"/>
          <p14:tracePt t="86524" x="3643313" y="5048250"/>
          <p14:tracePt t="86670" x="3651250" y="5048250"/>
          <p14:tracePt t="86691" x="3660775" y="5048250"/>
          <p14:tracePt t="86711" x="3668713" y="5048250"/>
          <p14:tracePt t="86735" x="3676650" y="5048250"/>
          <p14:tracePt t="88536" x="3684588" y="5048250"/>
          <p14:tracePt t="88540" x="3692525" y="5048250"/>
          <p14:tracePt t="88553" x="3700463" y="5048250"/>
          <p14:tracePt t="88561" x="3700463" y="5056188"/>
          <p14:tracePt t="88581" x="3708400" y="5056188"/>
          <p14:tracePt t="88644" x="3716338" y="5056188"/>
          <p14:tracePt t="88647" x="3724275" y="5056188"/>
          <p14:tracePt t="88663" x="3732213" y="5056188"/>
          <p14:tracePt t="88792" x="3740150" y="5056188"/>
          <p14:tracePt t="88828" x="3748088" y="5056188"/>
          <p14:tracePt t="88845" x="3756025" y="5056188"/>
          <p14:tracePt t="88868" x="3763963" y="5056188"/>
          <p14:tracePt t="88905" x="3771900" y="5056188"/>
          <p14:tracePt t="88925" x="3779838" y="5056188"/>
          <p14:tracePt t="88931" x="3787775" y="5056188"/>
          <p14:tracePt t="88962" x="3795713" y="5056188"/>
          <p14:tracePt t="88971" x="3803650" y="5056188"/>
          <p14:tracePt t="88986" x="3811588" y="5056188"/>
          <p14:tracePt t="88995" x="3819525" y="5056188"/>
          <p14:tracePt t="89011" x="3827463" y="5056188"/>
          <p14:tracePt t="89025" x="3835400" y="5056188"/>
          <p14:tracePt t="89050" x="3843338" y="5056188"/>
          <p14:tracePt t="89056" x="3851275" y="5056188"/>
          <p14:tracePt t="89071" x="3859213" y="5056188"/>
          <p14:tracePt t="89081" x="3875088" y="5056188"/>
          <p14:tracePt t="89091" x="3883025" y="5056188"/>
          <p14:tracePt t="89097" x="3898900" y="5056188"/>
          <p14:tracePt t="89121" x="3906838" y="5056188"/>
          <p14:tracePt t="89142" x="3914775" y="5056188"/>
          <p14:tracePt t="89158" x="3930650" y="5056188"/>
          <p14:tracePt t="89174" x="3946525" y="5056188"/>
          <p14:tracePt t="89183" x="3954463" y="5056188"/>
          <p14:tracePt t="89197" x="3962400" y="5056188"/>
          <p14:tracePt t="89208" x="3970338" y="5056188"/>
          <p14:tracePt t="89264" x="3978275" y="5056188"/>
          <p14:tracePt t="89293" x="3986213" y="5056188"/>
          <p14:tracePt t="89308" x="3994150" y="5056188"/>
          <p14:tracePt t="89329" x="4002088" y="5056188"/>
          <p14:tracePt t="89342" x="4011613" y="5056188"/>
          <p14:tracePt t="89349" x="4019550" y="5056188"/>
          <p14:tracePt t="89379" x="4027488" y="5056188"/>
          <p14:tracePt t="89393" x="4035425" y="5056188"/>
          <p14:tracePt t="89409" x="4043363" y="5056188"/>
          <p14:tracePt t="89416" x="4067175" y="5056188"/>
          <p14:tracePt t="89420" x="4075113" y="5056188"/>
          <p14:tracePt t="89429" x="4090988" y="5056188"/>
          <p14:tracePt t="89435" x="4098925" y="5056188"/>
          <p14:tracePt t="89455" x="4114800" y="5056188"/>
          <p14:tracePt t="89469" x="4122738" y="5056188"/>
          <p14:tracePt t="89475" x="4130675" y="5056188"/>
          <p14:tracePt t="89485" x="4138613" y="5056188"/>
          <p14:tracePt t="89495" x="4146550" y="5056188"/>
          <p14:tracePt t="89499" x="4162425" y="5056188"/>
          <p14:tracePt t="89509" x="4170363" y="5056188"/>
          <p14:tracePt t="89515" x="4186238" y="5056188"/>
          <p14:tracePt t="89526" x="4202113" y="5056188"/>
          <p14:tracePt t="89535" x="4217988" y="5056188"/>
          <p14:tracePt t="89541" x="4233863" y="5056188"/>
          <p14:tracePt t="89551" x="4249738" y="5056188"/>
          <p14:tracePt t="89555" x="4273550" y="5056188"/>
          <p14:tracePt t="89565" x="4281488" y="5056188"/>
          <p14:tracePt t="89575" x="4305300" y="5056188"/>
          <p14:tracePt t="89581" x="4313238" y="5048250"/>
          <p14:tracePt t="89597" x="4321175" y="5048250"/>
          <p14:tracePt t="89627" x="4329113" y="5048250"/>
          <p14:tracePt t="89667" x="4337050" y="5048250"/>
          <p14:tracePt t="89680" x="4344988" y="5048250"/>
          <p14:tracePt t="89687" x="4352925" y="5048250"/>
          <p14:tracePt t="89697" x="4362450" y="5048250"/>
          <p14:tracePt t="89706" x="4370388" y="5048250"/>
          <p14:tracePt t="89720" x="4378325" y="5048250"/>
          <p14:tracePt t="89727" x="4386263" y="5048250"/>
          <p14:tracePt t="89747" x="4394200" y="5048250"/>
          <p14:tracePt t="89778" x="4402138" y="5048250"/>
          <p14:tracePt t="89797" x="4418013" y="5048250"/>
          <p14:tracePt t="89813" x="4425950" y="5048250"/>
          <p14:tracePt t="89825" x="4433888" y="5056188"/>
          <p14:tracePt t="89833" x="4441825" y="5056188"/>
          <p14:tracePt t="89838" x="4449763" y="5056188"/>
          <p14:tracePt t="89853" x="4457700" y="5056188"/>
          <p14:tracePt t="89863" x="4465638" y="5056188"/>
          <p14:tracePt t="89881" x="4473575" y="5056188"/>
          <p14:tracePt t="89894" x="4481513" y="5056188"/>
          <p14:tracePt t="89909" x="4489450" y="5056188"/>
          <p14:tracePt t="89920" x="4497388" y="5056188"/>
          <p14:tracePt t="89929" x="4513263" y="5056188"/>
          <p14:tracePt t="89933" x="4521200" y="5056188"/>
          <p14:tracePt t="89943" x="4537075" y="5056188"/>
          <p14:tracePt t="89959" x="4545013" y="5056188"/>
          <p14:tracePt t="89990" x="4552950" y="5056188"/>
          <p14:tracePt t="90000" x="4560888" y="5056188"/>
          <p14:tracePt t="90006" x="4568825" y="5056188"/>
          <p14:tracePt t="90020" x="4584700" y="5056188"/>
          <p14:tracePt t="90029" x="4600575" y="5056188"/>
          <p14:tracePt t="90039" x="4616450" y="5064125"/>
          <p14:tracePt t="90045" x="4640263" y="5064125"/>
          <p14:tracePt t="90055" x="4656138" y="5064125"/>
          <p14:tracePt t="90058" x="4672013" y="5064125"/>
          <p14:tracePt t="90069" x="4695825" y="5064125"/>
          <p14:tracePt t="90081" x="4713288" y="5064125"/>
          <p14:tracePt t="90084" x="4729163" y="5064125"/>
          <p14:tracePt t="90095" x="4737100" y="5064125"/>
          <p14:tracePt t="90100" x="4745038" y="5064125"/>
          <p14:tracePt t="90145" x="4752975" y="5064125"/>
          <p14:tracePt t="90171" x="4768850" y="5064125"/>
          <p14:tracePt t="90187" x="4776788" y="5064125"/>
          <p14:tracePt t="90195" x="4784725" y="5064125"/>
          <p14:tracePt t="90215" x="4792663" y="5064125"/>
          <p14:tracePt t="90228" x="4800600" y="5064125"/>
          <p14:tracePt t="90242" x="4808538" y="5064125"/>
          <p14:tracePt t="90272" x="4816475" y="5064125"/>
          <p14:tracePt t="90303" x="4824413" y="5064125"/>
          <p14:tracePt t="90312" x="4832350" y="5064125"/>
          <p14:tracePt t="90344" x="4840288" y="5064125"/>
          <p14:tracePt t="90348" x="4856163" y="5064125"/>
          <p14:tracePt t="90358" x="4864100" y="5064125"/>
          <p14:tracePt t="90363" x="4872038" y="5064125"/>
          <p14:tracePt t="90375" x="4887913" y="5064125"/>
          <p14:tracePt t="90383" x="4903788" y="5064125"/>
          <p14:tracePt t="90388" x="4911725" y="5064125"/>
          <p14:tracePt t="90400" x="4919663" y="5064125"/>
          <p14:tracePt t="90403" x="4927600" y="5064125"/>
          <p14:tracePt t="90428" x="4935538" y="5064125"/>
          <p14:tracePt t="90444" x="4943475" y="5064125"/>
          <p14:tracePt t="90480" x="4951413" y="5064125"/>
          <p14:tracePt t="90540" x="4959350" y="5064125"/>
          <p14:tracePt t="90565" x="4967288" y="5064125"/>
          <p14:tracePt t="90897" x="4975225" y="5064125"/>
          <p14:tracePt t="90933" x="4983163" y="5064125"/>
          <p14:tracePt t="91483" x="4999038" y="5064125"/>
          <p14:tracePt t="91494" x="5030788" y="5064125"/>
          <p14:tracePt t="91497" x="5056188" y="5056188"/>
          <p14:tracePt t="91507" x="5103813" y="5056188"/>
          <p14:tracePt t="91517" x="5143500" y="5056188"/>
          <p14:tracePt t="91523" x="5175250" y="5056188"/>
          <p14:tracePt t="91533" x="5207000" y="5056188"/>
          <p14:tracePt t="91537" x="5230813" y="5056188"/>
          <p14:tracePt t="91547" x="5246688" y="5056188"/>
          <p14:tracePt t="91557" x="5270500" y="5056188"/>
          <p14:tracePt t="91573" x="5278438" y="5056188"/>
          <p14:tracePt t="91590" x="5286375" y="5056188"/>
          <p14:tracePt t="91620" x="5294313" y="5048250"/>
          <p14:tracePt t="91630" x="5302250" y="5048250"/>
          <p14:tracePt t="91633" x="5318125" y="5048250"/>
          <p14:tracePt t="91644" x="5341938" y="5048250"/>
          <p14:tracePt t="91650" x="5357813" y="5048250"/>
          <p14:tracePt t="91660" x="5381625" y="5048250"/>
          <p14:tracePt t="91666" x="5407025" y="5048250"/>
          <p14:tracePt t="91676" x="5430838" y="5048250"/>
          <p14:tracePt t="91686" x="5454650" y="5048250"/>
          <p14:tracePt t="91690" x="5470525" y="5048250"/>
          <p14:tracePt t="91706" x="5478463" y="5048250"/>
          <p14:tracePt t="91716" x="5486400" y="5048250"/>
          <p14:tracePt t="91746" x="5494338" y="5048250"/>
          <p14:tracePt t="91761" x="5502275" y="5048250"/>
          <p14:tracePt t="91766" x="5510213" y="5048250"/>
          <p14:tracePt t="91778" x="5518150" y="5048250"/>
          <p14:tracePt t="91793" x="5526088" y="5048250"/>
          <p14:tracePt t="91822" x="5534025" y="5048250"/>
          <p14:tracePt t="91831" x="5541963" y="5048250"/>
          <p14:tracePt t="91852" x="5549900" y="5048250"/>
          <p14:tracePt t="91861" x="5573713" y="5048250"/>
          <p14:tracePt t="91872" x="5581650" y="5048250"/>
          <p14:tracePt t="91877" x="5597525" y="5048250"/>
          <p14:tracePt t="91888" x="5621338" y="5048250"/>
          <p14:tracePt t="91894" x="5645150" y="5048250"/>
          <p14:tracePt t="91913" x="5692775" y="5048250"/>
          <p14:tracePt t="91918" x="5716588" y="5048250"/>
          <p14:tracePt t="91997" x="5724525" y="5048250"/>
          <p14:tracePt t="92013" x="5732463" y="5048250"/>
          <p14:tracePt t="92032" x="5740400" y="5048250"/>
          <p14:tracePt t="92058" x="5749925" y="5048250"/>
          <p14:tracePt t="92069" x="5757863" y="5048250"/>
          <p14:tracePt t="92083" x="5765800" y="5056188"/>
          <p14:tracePt t="92089" x="5773738" y="5056188"/>
          <p14:tracePt t="92099" x="5789613" y="5056188"/>
          <p14:tracePt t="92113" x="5797550" y="5064125"/>
          <p14:tracePt t="92123" x="5813425" y="5064125"/>
          <p14:tracePt t="92129" x="5829300" y="5072063"/>
          <p14:tracePt t="92139" x="5837238" y="5072063"/>
          <p14:tracePt t="92149" x="5861050" y="5087938"/>
          <p14:tracePt t="92153" x="5868988" y="5087938"/>
          <p14:tracePt t="92163" x="5876925" y="5087938"/>
          <p14:tracePt t="92169" x="5924550" y="5103813"/>
          <p14:tracePt t="92179" x="5924550" y="5111750"/>
          <p14:tracePt t="92275" x="5932488" y="5111750"/>
          <p14:tracePt t="92291" x="5940425" y="5111750"/>
          <p14:tracePt t="92305" x="5956300" y="5111750"/>
          <p14:tracePt t="97030" x="5948363" y="5111750"/>
          <p14:tracePt t="97051" x="5940425" y="5111750"/>
          <p14:tracePt t="97067" x="5932488" y="5111750"/>
          <p14:tracePt t="97076" x="5924550" y="5111750"/>
          <p14:tracePt t="97080" x="5916613" y="5111750"/>
          <p14:tracePt t="97122" x="5908675" y="5111750"/>
          <p14:tracePt t="97177" x="5900738" y="5111750"/>
          <p14:tracePt t="97204" x="5892800" y="5111750"/>
          <p14:tracePt t="97226" x="5884863" y="5111750"/>
          <p14:tracePt t="97242" x="5876925" y="5111750"/>
          <p14:tracePt t="97293" x="5868988" y="5111750"/>
          <p14:tracePt t="97342" x="5861050" y="5111750"/>
          <p14:tracePt t="97368" x="5853113" y="5111750"/>
          <p14:tracePt t="97384" x="5845175" y="5111750"/>
          <p14:tracePt t="99436" x="5837238" y="5111750"/>
          <p14:tracePt t="99452" x="5829300" y="5111750"/>
          <p14:tracePt t="99463" x="5821363" y="5111750"/>
          <p14:tracePt t="99467" x="5813425" y="5111750"/>
          <p14:tracePt t="99477" x="5789613" y="5111750"/>
          <p14:tracePt t="99484" x="5773738" y="5111750"/>
          <p14:tracePt t="99493" x="5757863" y="5111750"/>
          <p14:tracePt t="99503" x="5724525" y="5119688"/>
          <p14:tracePt t="99507" x="5700713" y="5119688"/>
          <p14:tracePt t="99517" x="5668963" y="5127625"/>
          <p14:tracePt t="99523" x="5653088" y="5127625"/>
          <p14:tracePt t="99534" x="5637213" y="5127625"/>
          <p14:tracePt t="99543" x="5605463" y="5135563"/>
          <p14:tracePt t="99551" x="5581650" y="5143500"/>
          <p14:tracePt t="99559" x="5557838" y="5143500"/>
          <p14:tracePt t="99563" x="5526088" y="5151438"/>
          <p14:tracePt t="99573" x="5478463" y="5167313"/>
          <p14:tracePt t="99584" x="5430838" y="5175250"/>
          <p14:tracePt t="99589" x="5373688" y="5175250"/>
          <p14:tracePt t="99601" x="5310188" y="5183188"/>
          <p14:tracePt t="99603" x="5230813" y="5191125"/>
          <p14:tracePt t="99613" x="5143500" y="5199063"/>
          <p14:tracePt t="99623" x="5064125" y="5199063"/>
          <p14:tracePt t="99629" x="4967288" y="5207000"/>
          <p14:tracePt t="99640" x="4887913" y="5214938"/>
          <p14:tracePt t="99646" x="4816475" y="5230813"/>
          <p14:tracePt t="99655" x="4745038" y="5230813"/>
          <p14:tracePt t="99666" x="4687888" y="5230813"/>
          <p14:tracePt t="99670" x="4640263" y="5230813"/>
          <p14:tracePt t="99680" x="4608513" y="5230813"/>
          <p14:tracePt t="99685" x="4576763" y="5230813"/>
          <p14:tracePt t="99696" x="4552950" y="5230813"/>
          <p14:tracePt t="99706" x="4513263" y="5230813"/>
          <p14:tracePt t="99709" x="4481513" y="5230813"/>
          <p14:tracePt t="99719" x="4449763" y="5230813"/>
          <p14:tracePt t="99725" x="4418013" y="5230813"/>
          <p14:tracePt t="99735" x="4370388" y="5230813"/>
          <p14:tracePt t="99745" x="4337050" y="5230813"/>
          <p14:tracePt t="99749" x="4297363" y="5230813"/>
          <p14:tracePt t="99759" x="4241800" y="5230813"/>
          <p14:tracePt t="99765" x="4210050" y="5230813"/>
          <p14:tracePt t="99775" x="4162425" y="5230813"/>
          <p14:tracePt t="99785" x="4106863" y="5238750"/>
          <p14:tracePt t="99790" x="4067175" y="5246688"/>
          <p14:tracePt t="99800" x="4035425" y="5254625"/>
          <p14:tracePt t="99805" x="3986213" y="5254625"/>
          <p14:tracePt t="99815" x="3938588" y="5270500"/>
          <p14:tracePt t="99825" x="3898900" y="5278438"/>
          <p14:tracePt t="99831" x="3851275" y="5286375"/>
          <p14:tracePt t="99843" x="3803650" y="5302250"/>
          <p14:tracePt t="99846" x="3748088" y="5310188"/>
          <p14:tracePt t="99855" x="3684588" y="5327650"/>
          <p14:tracePt t="99866" x="3627438" y="5335588"/>
          <p14:tracePt t="99872" x="3556000" y="5343525"/>
          <p14:tracePt t="99880" x="3484563" y="5343525"/>
          <p14:tracePt t="99887" x="3429000" y="5351463"/>
          <p14:tracePt t="99901" x="3333750" y="5359400"/>
          <p14:tracePt t="99906" x="3276600" y="5359400"/>
          <p14:tracePt t="99910" x="3213100" y="5359400"/>
          <p14:tracePt t="99921" x="3125788" y="5359400"/>
          <p14:tracePt t="99927" x="3101975" y="5359400"/>
          <p14:tracePt t="99936" x="3078163" y="5367338"/>
          <p14:tracePt t="99947" x="3070225" y="5367338"/>
          <p14:tracePt t="99950" x="3046413" y="5367338"/>
          <p14:tracePt t="99960" x="3038475" y="5375275"/>
          <p14:tracePt t="99968" x="3014663" y="5375275"/>
          <p14:tracePt t="99977" x="3006725" y="5375275"/>
          <p14:tracePt t="99987" x="2982913" y="5375275"/>
          <p14:tracePt t="99991" x="2957513" y="5375275"/>
          <p14:tracePt t="100001" x="2933700" y="5391150"/>
          <p14:tracePt t="100007" x="2909888" y="5391150"/>
          <p14:tracePt t="100018" x="2878138" y="5399088"/>
          <p14:tracePt t="100027" x="2854325" y="5399088"/>
          <p14:tracePt t="100034" x="2830513" y="5407025"/>
          <p14:tracePt t="100043" x="2806700" y="5422900"/>
          <p14:tracePt t="100047" x="2774950" y="5430838"/>
          <p14:tracePt t="100057" x="2751138" y="5438775"/>
          <p14:tracePt t="100068" x="2727325" y="5438775"/>
          <p14:tracePt t="100073" x="2695575" y="5454650"/>
          <p14:tracePt t="100084" x="2671763" y="5470525"/>
          <p14:tracePt t="100089" x="2663825" y="5470525"/>
          <p14:tracePt t="100103" x="2655888" y="5478463"/>
          <p14:tracePt t="100113" x="2647950" y="5478463"/>
          <p14:tracePt t="100123" x="2647950" y="5486400"/>
          <p14:tracePt t="100126" x="2647950" y="5494338"/>
          <p14:tracePt t="100143" x="2647950" y="5502275"/>
          <p14:tracePt t="100153" x="2647950" y="5510213"/>
          <p14:tracePt t="100163" x="2647950" y="5518150"/>
          <p14:tracePt t="100169" x="2647950" y="5526088"/>
          <p14:tracePt t="100180" x="2647950" y="5541963"/>
          <p14:tracePt t="100185" x="2647950" y="5549900"/>
          <p14:tracePt t="100193" x="2647950" y="5565775"/>
          <p14:tracePt t="100203" x="2647950" y="5581650"/>
          <p14:tracePt t="100210" x="2647950" y="5589588"/>
          <p14:tracePt t="100220" x="2647950" y="5605463"/>
          <p14:tracePt t="100226" x="2647950" y="5613400"/>
          <p14:tracePt t="100235" x="2647950" y="5621338"/>
          <p14:tracePt t="100250" x="2647950" y="5629275"/>
          <p14:tracePt t="100260" x="2647950" y="5645150"/>
          <p14:tracePt t="100275" x="2647950" y="5662613"/>
          <p14:tracePt t="100289" x="2647950" y="5670550"/>
          <p14:tracePt t="100299" x="2647950" y="5678488"/>
          <p14:tracePt t="100305" x="2647950" y="5686425"/>
          <p14:tracePt t="100315" x="2647950" y="5694363"/>
          <p14:tracePt t="100325" x="2647950" y="5710238"/>
          <p14:tracePt t="100329" x="2647950" y="5718175"/>
          <p14:tracePt t="100339" x="2647950" y="5726113"/>
          <p14:tracePt t="100345" x="2647950" y="5741988"/>
          <p14:tracePt t="100355" x="2640013" y="5749925"/>
          <p14:tracePt t="100365" x="2640013" y="5757863"/>
          <p14:tracePt t="100371" x="2640013" y="5773738"/>
          <p14:tracePt t="100381" x="2640013" y="5781675"/>
          <p14:tracePt t="100384" x="2640013" y="5789613"/>
          <p14:tracePt t="100395" x="2640013" y="5797550"/>
          <p14:tracePt t="100411" x="2640013" y="5805488"/>
          <p14:tracePt t="100427" x="2640013" y="5813425"/>
          <p14:tracePt t="100435" x="2640013" y="5821363"/>
          <p14:tracePt t="100452" x="2640013" y="5829300"/>
          <p14:tracePt t="100461" x="2640013" y="5837238"/>
          <p14:tracePt t="100467" x="2640013" y="5845175"/>
          <p14:tracePt t="100486" x="2647950" y="5853113"/>
          <p14:tracePt t="100490" x="2647950" y="5861050"/>
          <p14:tracePt t="100501" x="2655888" y="5861050"/>
          <p14:tracePt t="100507" x="2663825" y="5868988"/>
          <p14:tracePt t="100517" x="2663825" y="5876925"/>
          <p14:tracePt t="100527" x="2671763" y="5876925"/>
          <p14:tracePt t="100561" x="2679700" y="5876925"/>
          <p14:tracePt t="100573" x="2679700" y="5884863"/>
          <p14:tracePt t="100578" x="2695575" y="5884863"/>
          <p14:tracePt t="100593" x="2711450" y="5892800"/>
          <p14:tracePt t="100604" x="2735263" y="5900738"/>
          <p14:tracePt t="100613" x="2774950" y="5908675"/>
          <p14:tracePt t="100619" x="2790825" y="5908675"/>
          <p14:tracePt t="100627" x="2798763" y="5916613"/>
          <p14:tracePt t="100633" x="2814638" y="5916613"/>
          <p14:tracePt t="100650" x="2814638" y="5924550"/>
          <p14:tracePt t="100658" x="2822575" y="5924550"/>
          <p14:tracePt t="100673" x="2830513" y="5924550"/>
          <p14:tracePt t="100684" x="2838450" y="5924550"/>
          <p14:tracePt t="100689" x="2846388" y="5924550"/>
          <p14:tracePt t="100700" x="2854325" y="5924550"/>
          <p14:tracePt t="100710" x="2870200" y="5932488"/>
          <p14:tracePt t="100713" x="2909888" y="5940425"/>
          <p14:tracePt t="100723" x="2933700" y="5940425"/>
          <p14:tracePt t="100730" x="2949575" y="5940425"/>
          <p14:tracePt t="100739" x="2957513" y="5940425"/>
          <p14:tracePt t="100750" x="2967038" y="5940425"/>
          <p14:tracePt t="100754" x="2974975" y="5940425"/>
          <p14:tracePt t="100780" x="2982913" y="5940425"/>
          <p14:tracePt t="100793" x="2990850" y="5940425"/>
          <p14:tracePt t="100803" x="2998788" y="5940425"/>
          <p14:tracePt t="100810" x="3014663" y="5940425"/>
          <p14:tracePt t="100820" x="3030538" y="5940425"/>
          <p14:tracePt t="100826" x="3046413" y="5940425"/>
          <p14:tracePt t="100836" x="3062288" y="5940425"/>
          <p14:tracePt t="100850" x="3078163" y="5940425"/>
          <p14:tracePt t="100866" x="3086100" y="5940425"/>
          <p14:tracePt t="100906" x="3094038" y="5940425"/>
          <p14:tracePt t="101192" x="3086100" y="5940425"/>
          <p14:tracePt t="101206" x="3078163" y="5940425"/>
          <p14:tracePt t="101239" x="3070225" y="5940425"/>
          <p14:tracePt t="101243" x="3062288" y="5940425"/>
          <p14:tracePt t="101263" x="3054350" y="5940425"/>
          <p14:tracePt t="101283" x="3046413" y="5940425"/>
          <p14:tracePt t="101293" x="3038475" y="5940425"/>
          <p14:tracePt t="101313" x="3030538" y="5940425"/>
          <p14:tracePt t="101329" x="3014663" y="5940425"/>
          <p14:tracePt t="101349" x="3006725" y="5940425"/>
          <p14:tracePt t="101370" x="2998788" y="5940425"/>
          <p14:tracePt t="101606" x="2990850" y="5940425"/>
          <p14:tracePt t="101622" x="2982913" y="5948363"/>
          <p14:tracePt t="101647" x="2974975" y="5948363"/>
          <p14:tracePt t="101653" x="2967038" y="5948363"/>
          <p14:tracePt t="101661" x="2967038" y="5956300"/>
          <p14:tracePt t="101667" x="2949575" y="5956300"/>
          <p14:tracePt t="101687" x="2941638" y="5956300"/>
          <p14:tracePt t="101708" x="2933700" y="5956300"/>
          <p14:tracePt t="101731" x="2925763" y="5956300"/>
          <p14:tracePt t="101748" x="2917825" y="5956300"/>
          <p14:tracePt t="102068" x="2925763" y="5956300"/>
          <p14:tracePt t="102098" x="2933700" y="5956300"/>
          <p14:tracePt t="102126" x="2941638" y="5956300"/>
          <p14:tracePt t="102151" x="2949575" y="5956300"/>
          <p14:tracePt t="102155" x="2957513" y="5956300"/>
          <p14:tracePt t="102167" x="2967038" y="5956300"/>
          <p14:tracePt t="102171" x="2974975" y="5956300"/>
          <p14:tracePt t="102191" x="2982913" y="5956300"/>
          <p14:tracePt t="102195" x="2990850" y="5956300"/>
          <p14:tracePt t="102207" x="2998788" y="5956300"/>
          <p14:tracePt t="102227" x="3006725" y="5956300"/>
          <p14:tracePt t="102238" x="3014663" y="5956300"/>
          <p14:tracePt t="102261" x="3022600" y="5956300"/>
          <p14:tracePt t="102277" x="3022600" y="5948363"/>
          <p14:tracePt t="102281" x="3030538" y="5948363"/>
          <p14:tracePt t="102304" x="3038475" y="5948363"/>
          <p14:tracePt t="102307" x="3046413" y="5940425"/>
          <p14:tracePt t="102332" x="3054350" y="5940425"/>
          <p14:tracePt t="107225" x="3062288" y="5940425"/>
          <p14:tracePt t="107235" x="3070225" y="5940425"/>
          <p14:tracePt t="107239" x="3078163" y="5940425"/>
          <p14:tracePt t="107249" x="3094038" y="5940425"/>
          <p14:tracePt t="107261" x="3109913" y="5940425"/>
          <p14:tracePt t="107265" x="3125788" y="5940425"/>
          <p14:tracePt t="107276" x="3149600" y="5940425"/>
          <p14:tracePt t="107281" x="3173413" y="5940425"/>
          <p14:tracePt t="107292" x="3197225" y="5940425"/>
          <p14:tracePt t="107301" x="3221038" y="5940425"/>
          <p14:tracePt t="107305" x="3228975" y="5940425"/>
          <p14:tracePt t="107315" x="3244850" y="5940425"/>
          <p14:tracePt t="107321" x="3260725" y="5940425"/>
          <p14:tracePt t="107331" x="3276600" y="5940425"/>
          <p14:tracePt t="107342" x="3284538" y="5940425"/>
          <p14:tracePt t="107345" x="3292475" y="5940425"/>
          <p14:tracePt t="107355" x="3300413" y="5940425"/>
          <p14:tracePt t="107371" x="3308350" y="5940425"/>
          <p14:tracePt t="107397" x="3317875" y="5940425"/>
          <p14:tracePt t="107401" x="3325813" y="5940425"/>
          <p14:tracePt t="107411" x="3333750" y="5940425"/>
          <p14:tracePt t="107417" x="3349625" y="5940425"/>
          <p14:tracePt t="107427" x="3357563" y="5940425"/>
          <p14:tracePt t="107437" x="3373438" y="5940425"/>
          <p14:tracePt t="107442" x="3381375" y="5940425"/>
          <p14:tracePt t="107459" x="3389313" y="5940425"/>
          <p14:tracePt t="107503" x="3397250" y="5940425"/>
          <p14:tracePt t="107517" x="3405188" y="5940425"/>
          <p14:tracePt t="107533" x="3413125" y="5940425"/>
          <p14:tracePt t="107543" x="3421063" y="5940425"/>
          <p14:tracePt t="107547" x="3429000" y="5940425"/>
          <p14:tracePt t="107559" x="3444875" y="5940425"/>
          <p14:tracePt t="107567" x="3452813" y="5940425"/>
          <p14:tracePt t="107574" x="3460750" y="5940425"/>
          <p14:tracePt t="107583" x="3476625" y="5940425"/>
          <p14:tracePt t="107587" x="3492500" y="5940425"/>
          <p14:tracePt t="107610" x="3508375" y="5940425"/>
          <p14:tracePt t="107623" x="3516313" y="5940425"/>
          <p14:tracePt t="107627" x="3540125" y="5940425"/>
          <p14:tracePt t="107640" x="3571875" y="5940425"/>
          <p14:tracePt t="107649" x="3587750" y="5940425"/>
          <p14:tracePt t="107653" x="3611563" y="5932488"/>
          <p14:tracePt t="107663" x="3627438" y="5924550"/>
          <p14:tracePt t="107669" x="3635375" y="5924550"/>
          <p14:tracePt t="107680" x="3643313" y="5924550"/>
          <p14:tracePt t="107694" x="3651250" y="5924550"/>
          <p14:tracePt t="107726" x="3660775" y="5916613"/>
          <p14:tracePt t="107745" x="3676650" y="5916613"/>
          <p14:tracePt t="107749" x="3684588" y="5916613"/>
          <p14:tracePt t="107760" x="3692525" y="5916613"/>
          <p14:tracePt t="107764" x="3708400" y="5916613"/>
          <p14:tracePt t="107775" x="3732213" y="5916613"/>
          <p14:tracePt t="107785" x="3748088" y="5916613"/>
          <p14:tracePt t="107789" x="3756025" y="5916613"/>
          <p14:tracePt t="107799" x="3763963" y="5916613"/>
          <p14:tracePt t="107814" x="3771900" y="5916613"/>
          <p14:tracePt t="108036" x="3763963" y="5916613"/>
          <p14:tracePt t="108067" x="3748088" y="5916613"/>
          <p14:tracePt t="108080" x="3732213" y="5916613"/>
          <p14:tracePt t="108093" x="3724275" y="5916613"/>
          <p14:tracePt t="108102" x="3700463" y="5916613"/>
          <p14:tracePt t="108116" x="3692525" y="5916613"/>
          <p14:tracePt t="108122" x="3684588" y="5916613"/>
          <p14:tracePt t="108133" x="3676650" y="5916613"/>
          <p14:tracePt t="108143" x="3668713" y="5916613"/>
          <p14:tracePt t="108157" x="3660775" y="5916613"/>
          <p14:tracePt t="108163" x="3651250" y="5916613"/>
          <p14:tracePt t="108173" x="3643313" y="5916613"/>
          <p14:tracePt t="108183" x="3627438" y="5924550"/>
          <p14:tracePt t="108187" x="3619500" y="5924550"/>
          <p14:tracePt t="108198" x="3611563" y="5924550"/>
          <p14:tracePt t="108203" x="3603625" y="5924550"/>
          <p14:tracePt t="108215" x="3595688" y="5932488"/>
          <p14:tracePt t="108233" x="3587750" y="5932488"/>
          <p14:tracePt t="108521" x="3603625" y="5932488"/>
          <p14:tracePt t="108525" x="3611563" y="5932488"/>
          <p14:tracePt t="108537" x="3619500" y="5932488"/>
          <p14:tracePt t="108547" x="3627438" y="5932488"/>
          <p14:tracePt t="108551" x="3635375" y="5932488"/>
          <p14:tracePt t="108567" x="3643313" y="5932488"/>
          <p14:tracePt t="108577" x="3651250" y="5932488"/>
          <p14:tracePt t="108601" x="3660775" y="5932488"/>
          <p14:tracePt t="108623" x="3676650" y="5932488"/>
          <p14:tracePt t="108647" x="3684588" y="5932488"/>
          <p14:tracePt t="108663" x="3692525" y="5932488"/>
          <p14:tracePt t="108667" x="3700463" y="5932488"/>
          <p14:tracePt t="108679" x="3708400" y="5932488"/>
          <p14:tracePt t="108689" x="3716338" y="5932488"/>
          <p14:tracePt t="108693" x="3724275" y="5932488"/>
          <p14:tracePt t="108703" x="3740150" y="5932488"/>
          <p14:tracePt t="108719" x="3748088" y="5932488"/>
          <p14:tracePt t="108723" x="3756025" y="5932488"/>
          <p14:tracePt t="108749" x="3763963" y="5932488"/>
          <p14:tracePt t="108779" x="3771900" y="5932488"/>
          <p14:tracePt t="108789" x="3779838" y="5932488"/>
          <p14:tracePt t="108805" x="3787775" y="5932488"/>
          <p14:tracePt t="108826" x="3795713" y="5932488"/>
          <p14:tracePt t="108871" x="3803650" y="5932488"/>
          <p14:tracePt t="108894" x="3811588" y="5932488"/>
          <p14:tracePt t="108901" x="3819525" y="5932488"/>
          <p14:tracePt t="108915" x="3835400" y="5932488"/>
          <p14:tracePt t="108963" x="3843338" y="5932488"/>
          <p14:tracePt t="108976" x="3859213" y="5932488"/>
          <p14:tracePt t="108995" x="3867150" y="5932488"/>
          <p14:tracePt t="109001" x="3875088" y="5932488"/>
          <p14:tracePt t="109012" x="3875088" y="5924550"/>
          <p14:tracePt t="109017" x="3883025" y="5924550"/>
          <p14:tracePt t="109028" x="3890963" y="5916613"/>
          <p14:tracePt t="109038" x="3898900" y="5916613"/>
          <p14:tracePt t="109051" x="3914775" y="5916613"/>
          <p14:tracePt t="109058" x="3914775" y="5908675"/>
          <p14:tracePt t="109068" x="3922713" y="5908675"/>
          <p14:tracePt t="109078" x="3930650" y="5908675"/>
          <p14:tracePt t="109092" x="3938588" y="5908675"/>
          <p14:tracePt t="109097" x="3946525" y="5908675"/>
          <p14:tracePt t="109114" x="3946525" y="5900738"/>
          <p14:tracePt t="109123" x="3954463" y="5900738"/>
          <p14:tracePt t="109137" x="3962400" y="5900738"/>
          <p14:tracePt t="109148" x="3970338" y="5900738"/>
          <p14:tracePt t="109178" x="3978275" y="5900738"/>
          <p14:tracePt t="109207" x="3986213" y="5900738"/>
          <p14:tracePt t="109240" x="3994150" y="5900738"/>
          <p14:tracePt t="109294" x="4002088" y="5900738"/>
          <p14:tracePt t="109323" x="4011613" y="5900738"/>
          <p14:tracePt t="109389" x="4019550" y="5900738"/>
          <p14:tracePt t="109415" x="4027488" y="5900738"/>
          <p14:tracePt t="109418" x="4035425" y="5900738"/>
          <p14:tracePt t="109438" x="4043363" y="5900738"/>
          <p14:tracePt t="109454" x="4051300" y="5900738"/>
          <p14:tracePt t="109461" x="4059238" y="5900738"/>
          <p14:tracePt t="109470" x="4067175" y="5900738"/>
          <p14:tracePt t="111900" x="4075113" y="5900738"/>
          <p14:tracePt t="111917" x="4090988" y="5900738"/>
          <p14:tracePt t="111927" x="4098925" y="5900738"/>
          <p14:tracePt t="111931" x="4122738" y="5908675"/>
          <p14:tracePt t="111941" x="4146550" y="5908675"/>
          <p14:tracePt t="111947" x="4170363" y="5908675"/>
          <p14:tracePt t="111965" x="4194175" y="5916613"/>
          <p14:tracePt t="111967" x="4210050" y="5916613"/>
          <p14:tracePt t="111973" x="4233863" y="5924550"/>
          <p14:tracePt t="111983" x="4249738" y="5924550"/>
          <p14:tracePt t="111987" x="4265613" y="5924550"/>
          <p14:tracePt t="111997" x="4281488" y="5924550"/>
          <p14:tracePt t="112007" x="4289425" y="5924550"/>
          <p14:tracePt t="112014" x="4297363" y="5924550"/>
          <p14:tracePt t="112023" x="4305300" y="5924550"/>
          <p14:tracePt t="112027" x="4313238" y="5924550"/>
          <p14:tracePt t="112037" x="4321175" y="5924550"/>
          <p14:tracePt t="112047" x="4337050" y="5924550"/>
          <p14:tracePt t="112053" x="4344988" y="5924550"/>
          <p14:tracePt t="112064" x="4352925" y="5924550"/>
          <p14:tracePt t="112067" x="4378325" y="5924550"/>
          <p14:tracePt t="112077" x="4394200" y="5924550"/>
          <p14:tracePt t="112087" x="4425950" y="5924550"/>
          <p14:tracePt t="112093" x="4465638" y="5924550"/>
          <p14:tracePt t="112103" x="4497388" y="5924550"/>
          <p14:tracePt t="112109" x="4537075" y="5924550"/>
          <p14:tracePt t="112118" x="4560888" y="5924550"/>
          <p14:tracePt t="112128" x="4584700" y="5924550"/>
          <p14:tracePt t="112132" x="4616450" y="5924550"/>
          <p14:tracePt t="112142" x="4632325" y="5924550"/>
          <p14:tracePt t="112148" x="4648200" y="5924550"/>
          <p14:tracePt t="112159" x="4656138" y="5924550"/>
          <p14:tracePt t="112169" x="4664075" y="5924550"/>
          <p14:tracePt t="112173" x="4672013" y="5924550"/>
          <p14:tracePt t="112182" x="4687888" y="5924550"/>
          <p14:tracePt t="112189" x="4695825" y="5924550"/>
          <p14:tracePt t="112198" x="4721225" y="5916613"/>
          <p14:tracePt t="112209" x="4752975" y="5916613"/>
          <p14:tracePt t="112215" x="4792663" y="5908675"/>
          <p14:tracePt t="112225" x="4824413" y="5908675"/>
          <p14:tracePt t="112229" x="4887913" y="5908675"/>
          <p14:tracePt t="112239" x="4927600" y="5908675"/>
          <p14:tracePt t="112248" x="5014913" y="5908675"/>
          <p14:tracePt t="112255" x="5038725" y="5908675"/>
          <p14:tracePt t="112265" x="5046663" y="5908675"/>
          <p14:tracePt t="112269" x="5056188" y="5908675"/>
          <p14:tracePt t="112299" x="5064125" y="5908675"/>
          <p14:tracePt t="112326" x="5072063" y="5908675"/>
          <p14:tracePt t="112335" x="5080000" y="5908675"/>
          <p14:tracePt t="112342" x="5087938" y="5908675"/>
          <p14:tracePt t="112351" x="5103813" y="5908675"/>
          <p14:tracePt t="112356" x="5111750" y="5916613"/>
          <p14:tracePt t="112365" x="5119688" y="5916613"/>
          <p14:tracePt t="112376" x="5143500" y="5916613"/>
          <p14:tracePt t="112391" x="5151438" y="5916613"/>
          <p14:tracePt t="112405" x="5159375" y="5924550"/>
          <p14:tracePt t="112432" x="5167313" y="5924550"/>
          <p14:tracePt t="112435" x="5175250" y="5924550"/>
          <p14:tracePt t="112452" x="5183188" y="5932488"/>
          <p14:tracePt t="112462" x="5191125" y="5932488"/>
          <p14:tracePt t="112472" x="5199063" y="5932488"/>
          <p14:tracePt t="112488" x="5199063" y="5940425"/>
          <p14:tracePt t="112529" x="5207000" y="5940425"/>
          <p14:tracePt t="112538" x="5214938" y="5940425"/>
          <p14:tracePt t="112542" x="5222875" y="5940425"/>
          <p14:tracePt t="112552" x="5238750" y="5940425"/>
          <p14:tracePt t="112562" x="5254625" y="5948363"/>
          <p14:tracePt t="112567" x="5294313" y="5956300"/>
          <p14:tracePt t="112578" x="5326063" y="5956300"/>
          <p14:tracePt t="112584" x="5349875" y="5964238"/>
          <p14:tracePt t="112593" x="5365750" y="5964238"/>
          <p14:tracePt t="112603" x="5373688" y="5964238"/>
          <p14:tracePt t="112608" x="5389563" y="5964238"/>
          <p14:tracePt t="112634" x="5397500" y="5964238"/>
          <p14:tracePt t="112685" x="5407025" y="5964238"/>
          <p14:tracePt t="112699" x="5414963" y="5964238"/>
          <p14:tracePt t="112710" x="5422900" y="5964238"/>
          <p14:tracePt t="112715" x="5430838" y="5964238"/>
          <p14:tracePt t="112723" x="5446713" y="5964238"/>
          <p14:tracePt t="112731" x="5454650" y="5964238"/>
          <p14:tracePt t="112740" x="5462588" y="5964238"/>
          <p14:tracePt t="112749" x="5486400" y="5964238"/>
          <p14:tracePt t="112753" x="5494338" y="5964238"/>
          <p14:tracePt t="112765" x="5510213" y="5964238"/>
          <p14:tracePt t="112770" x="5534025" y="5964238"/>
          <p14:tracePt t="112781" x="5557838" y="5964238"/>
          <p14:tracePt t="112790" x="5573713" y="5964238"/>
          <p14:tracePt t="112794" x="5581650" y="5964238"/>
          <p14:tracePt t="112806" x="5597525" y="5964238"/>
          <p14:tracePt t="112810" x="5605463" y="5964238"/>
          <p14:tracePt t="112820" x="5613400" y="5964238"/>
          <p14:tracePt t="112831" x="5637213" y="5964238"/>
          <p14:tracePt t="112835" x="5645150" y="5964238"/>
          <p14:tracePt t="112846" x="5653088" y="5964238"/>
          <p14:tracePt t="112849" x="5668963" y="5964238"/>
          <p14:tracePt t="112860" x="5684838" y="5964238"/>
          <p14:tracePt t="112882" x="5692775" y="5964238"/>
          <p14:tracePt t="112885" x="5708650" y="5964238"/>
          <p14:tracePt t="112889" x="5716588" y="5964238"/>
          <p14:tracePt t="112899" x="5724525" y="5964238"/>
          <p14:tracePt t="113156" x="5732463" y="5964238"/>
          <p14:tracePt t="113213" x="5740400" y="5964238"/>
          <p14:tracePt t="113288" x="5749925" y="5964238"/>
          <p14:tracePt t="113329" x="5765800" y="5964238"/>
          <p14:tracePt t="115235" x="5757863" y="5964238"/>
          <p14:tracePt t="115251" x="5749925" y="5964238"/>
          <p14:tracePt t="115260" x="5732463" y="5964238"/>
          <p14:tracePt t="115265" x="5716588" y="5964238"/>
          <p14:tracePt t="115274" x="5700713" y="5964238"/>
          <p14:tracePt t="115284" x="5676900" y="5964238"/>
          <p14:tracePt t="115290" x="5645150" y="5964238"/>
          <p14:tracePt t="115301" x="5597525" y="5964238"/>
          <p14:tracePt t="115304" x="5541963" y="5972175"/>
          <p14:tracePt t="115315" x="5494338" y="5972175"/>
          <p14:tracePt t="115324" x="5414963" y="5972175"/>
          <p14:tracePt t="115331" x="5334000" y="5972175"/>
          <p14:tracePt t="115341" x="5238750" y="5972175"/>
          <p14:tracePt t="115347" x="5135563" y="5972175"/>
          <p14:tracePt t="115357" x="5038725" y="5972175"/>
          <p14:tracePt t="115368" x="4903788" y="5972175"/>
          <p14:tracePt t="115371" x="4776788" y="5972175"/>
          <p14:tracePt t="115382" x="4576763" y="5972175"/>
          <p14:tracePt t="115388" x="4297363" y="5972175"/>
          <p14:tracePt t="115398" x="4035425" y="5972175"/>
          <p14:tracePt t="115408" x="3708400" y="5988050"/>
          <p14:tracePt t="115413" x="3381375" y="5995988"/>
          <p14:tracePt t="115422" x="3006725" y="6029325"/>
          <p14:tracePt t="115428" x="2566988" y="6076950"/>
          <p14:tracePt t="115437" x="2128838" y="6108700"/>
          <p14:tracePt t="115448" x="1738313" y="6124575"/>
          <p14:tracePt t="115454" x="1300163" y="6156325"/>
          <p14:tracePt t="115463" x="820738" y="6172200"/>
          <p14:tracePt t="115468" x="501650" y="6172200"/>
          <p14:tracePt t="115477" x="87313" y="6188075"/>
        </p14:tracePtLst>
      </p14:laserTraceLst>
    </p:ext>
    <p:ext uri="{E180D4A7-C9FB-4DFB-919C-405C955672EB}">
      <p14:showEvtLst xmlns:p14="http://schemas.microsoft.com/office/powerpoint/2010/main">
        <p14:playEvt time="104" objId="2"/>
        <p14:stopEvt time="118941"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311704-ABEF-4461-B239-F139E53B9DF7}"/>
              </a:ext>
            </a:extLst>
          </p:cNvPr>
          <p:cNvSpPr txBox="1"/>
          <p:nvPr/>
        </p:nvSpPr>
        <p:spPr>
          <a:xfrm flipH="1">
            <a:off x="2342919" y="1768525"/>
            <a:ext cx="9844005" cy="3539430"/>
          </a:xfrm>
          <a:prstGeom prst="rect">
            <a:avLst/>
          </a:prstGeom>
          <a:noFill/>
        </p:spPr>
        <p:txBody>
          <a:bodyPr wrap="square" rtlCol="0">
            <a:spAutoFit/>
          </a:bodyPr>
          <a:lstStyle/>
          <a:p>
            <a:endParaRPr lang="en-US" sz="3200" dirty="0">
              <a:solidFill>
                <a:srgbClr val="0504C1"/>
              </a:solidFill>
            </a:endParaRPr>
          </a:p>
          <a:p>
            <a:r>
              <a:rPr lang="en-US" sz="3200" dirty="0">
                <a:solidFill>
                  <a:srgbClr val="0504C1"/>
                </a:solidFill>
              </a:rPr>
              <a:t>                   Unexposed group (referent group)</a:t>
            </a:r>
          </a:p>
          <a:p>
            <a:endParaRPr lang="en-US" sz="3200" dirty="0">
              <a:solidFill>
                <a:srgbClr val="0504C1"/>
              </a:solidFill>
            </a:endParaRPr>
          </a:p>
          <a:p>
            <a:r>
              <a:rPr lang="en-US" sz="3200" dirty="0">
                <a:solidFill>
                  <a:srgbClr val="0504C1"/>
                </a:solidFill>
              </a:rPr>
              <a:t>                   Q1:  least exposure to 24%</a:t>
            </a:r>
          </a:p>
          <a:p>
            <a:r>
              <a:rPr lang="en-US" sz="3200" dirty="0">
                <a:solidFill>
                  <a:srgbClr val="0504C1"/>
                </a:solidFill>
              </a:rPr>
              <a:t>                   Q2:  25 ─ 49% of the subjects</a:t>
            </a:r>
          </a:p>
          <a:p>
            <a:r>
              <a:rPr lang="en-US" sz="3200" dirty="0">
                <a:solidFill>
                  <a:srgbClr val="0504C1"/>
                </a:solidFill>
              </a:rPr>
              <a:t>                   Q3:  50 – 74%</a:t>
            </a:r>
          </a:p>
          <a:p>
            <a:r>
              <a:rPr lang="en-US" sz="3200" dirty="0">
                <a:solidFill>
                  <a:srgbClr val="0504C1"/>
                </a:solidFill>
              </a:rPr>
              <a:t>                   Q4:  highest exposure group, 75 – 100%</a:t>
            </a:r>
          </a:p>
        </p:txBody>
      </p:sp>
      <p:pic>
        <p:nvPicPr>
          <p:cNvPr id="2" name="New Slide 16">
            <a:hlinkClick r:id="" action="ppaction://media"/>
            <a:extLst>
              <a:ext uri="{FF2B5EF4-FFF2-40B4-BE49-F238E27FC236}">
                <a16:creationId xmlns:a16="http://schemas.microsoft.com/office/drawing/2014/main" id="{EF0BCEA7-A46C-4A9A-9F83-CFC2ADFBC5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
        <p:nvSpPr>
          <p:cNvPr id="3" name="TextBox 2">
            <a:extLst>
              <a:ext uri="{FF2B5EF4-FFF2-40B4-BE49-F238E27FC236}">
                <a16:creationId xmlns:a16="http://schemas.microsoft.com/office/drawing/2014/main" id="{723FF418-94C8-46DA-8393-53B8F34F164B}"/>
              </a:ext>
            </a:extLst>
          </p:cNvPr>
          <p:cNvSpPr txBox="1"/>
          <p:nvPr/>
        </p:nvSpPr>
        <p:spPr>
          <a:xfrm>
            <a:off x="503438" y="3538240"/>
            <a:ext cx="2611933" cy="1384995"/>
          </a:xfrm>
          <a:prstGeom prst="rect">
            <a:avLst/>
          </a:prstGeom>
          <a:noFill/>
        </p:spPr>
        <p:txBody>
          <a:bodyPr wrap="none" rtlCol="0">
            <a:spAutoFit/>
          </a:bodyPr>
          <a:lstStyle/>
          <a:p>
            <a:r>
              <a:rPr lang="en-US" sz="2800" dirty="0">
                <a:solidFill>
                  <a:srgbClr val="0504C1"/>
                </a:solidFill>
              </a:rPr>
              <a:t>“Ever  exposure”</a:t>
            </a:r>
          </a:p>
          <a:p>
            <a:endParaRPr lang="en-US" sz="2800" dirty="0">
              <a:solidFill>
                <a:srgbClr val="0504C1"/>
              </a:solidFill>
            </a:endParaRPr>
          </a:p>
          <a:p>
            <a:r>
              <a:rPr lang="en-US" sz="2800" dirty="0">
                <a:solidFill>
                  <a:srgbClr val="0504C1"/>
                </a:solidFill>
              </a:rPr>
              <a:t>= any exposure</a:t>
            </a:r>
          </a:p>
        </p:txBody>
      </p:sp>
      <p:sp>
        <p:nvSpPr>
          <p:cNvPr id="5" name="TextBox 4">
            <a:extLst>
              <a:ext uri="{FF2B5EF4-FFF2-40B4-BE49-F238E27FC236}">
                <a16:creationId xmlns:a16="http://schemas.microsoft.com/office/drawing/2014/main" id="{5F212D21-BC91-40CE-BFC9-B6E3FBCEF498}"/>
              </a:ext>
            </a:extLst>
          </p:cNvPr>
          <p:cNvSpPr txBox="1"/>
          <p:nvPr/>
        </p:nvSpPr>
        <p:spPr>
          <a:xfrm>
            <a:off x="3115371" y="2565928"/>
            <a:ext cx="987771" cy="3154710"/>
          </a:xfrm>
          <a:prstGeom prst="rect">
            <a:avLst/>
          </a:prstGeom>
          <a:noFill/>
        </p:spPr>
        <p:txBody>
          <a:bodyPr wrap="none" rtlCol="0">
            <a:spAutoFit/>
          </a:bodyPr>
          <a:lstStyle/>
          <a:p>
            <a:r>
              <a:rPr lang="en-US" sz="19900" dirty="0">
                <a:solidFill>
                  <a:srgbClr val="0504C1"/>
                </a:solidFill>
              </a:rPr>
              <a:t>{</a:t>
            </a:r>
          </a:p>
        </p:txBody>
      </p:sp>
      <p:sp>
        <p:nvSpPr>
          <p:cNvPr id="6" name="TextBox 5">
            <a:extLst>
              <a:ext uri="{FF2B5EF4-FFF2-40B4-BE49-F238E27FC236}">
                <a16:creationId xmlns:a16="http://schemas.microsoft.com/office/drawing/2014/main" id="{2340BC70-089E-4E14-8804-F84328578A02}"/>
              </a:ext>
            </a:extLst>
          </p:cNvPr>
          <p:cNvSpPr txBox="1"/>
          <p:nvPr/>
        </p:nvSpPr>
        <p:spPr>
          <a:xfrm>
            <a:off x="984210" y="5445127"/>
            <a:ext cx="9613979" cy="1077218"/>
          </a:xfrm>
          <a:prstGeom prst="rect">
            <a:avLst/>
          </a:prstGeom>
          <a:noFill/>
        </p:spPr>
        <p:txBody>
          <a:bodyPr wrap="none" rtlCol="0">
            <a:spAutoFit/>
          </a:bodyPr>
          <a:lstStyle/>
          <a:p>
            <a:r>
              <a:rPr lang="en-US" sz="3200" dirty="0"/>
              <a:t>Q4 is the upper quartile, or one-fourth, of the population</a:t>
            </a:r>
          </a:p>
          <a:p>
            <a:r>
              <a:rPr lang="en-US" sz="3200" dirty="0"/>
              <a:t>that had any exposure to glyphosate</a:t>
            </a:r>
          </a:p>
        </p:txBody>
      </p:sp>
      <p:sp>
        <p:nvSpPr>
          <p:cNvPr id="7" name="Rectangle 6">
            <a:extLst>
              <a:ext uri="{FF2B5EF4-FFF2-40B4-BE49-F238E27FC236}">
                <a16:creationId xmlns:a16="http://schemas.microsoft.com/office/drawing/2014/main" id="{05982003-5383-4989-A300-974D8A0412F7}"/>
              </a:ext>
            </a:extLst>
          </p:cNvPr>
          <p:cNvSpPr/>
          <p:nvPr/>
        </p:nvSpPr>
        <p:spPr>
          <a:xfrm>
            <a:off x="869197" y="257253"/>
            <a:ext cx="9844005" cy="1569660"/>
          </a:xfrm>
          <a:prstGeom prst="rect">
            <a:avLst/>
          </a:prstGeom>
        </p:spPr>
        <p:txBody>
          <a:bodyPr wrap="square">
            <a:spAutoFit/>
          </a:bodyPr>
          <a:lstStyle/>
          <a:p>
            <a:r>
              <a:rPr lang="en-US" sz="3200" dirty="0">
                <a:solidFill>
                  <a:srgbClr val="0504C1"/>
                </a:solidFill>
              </a:rPr>
              <a:t>How quartiles of exposure are used to study dose effects</a:t>
            </a:r>
          </a:p>
          <a:p>
            <a:endParaRPr lang="en-US" sz="3200" dirty="0">
              <a:solidFill>
                <a:srgbClr val="0504C1"/>
              </a:solidFill>
            </a:endParaRPr>
          </a:p>
          <a:p>
            <a:r>
              <a:rPr lang="en-US" sz="3200" dirty="0">
                <a:solidFill>
                  <a:srgbClr val="0504C1"/>
                </a:solidFill>
              </a:rPr>
              <a:t>Level of exposure is first ranked among subjects</a:t>
            </a:r>
          </a:p>
        </p:txBody>
      </p:sp>
      <p:pic>
        <p:nvPicPr>
          <p:cNvPr id="8" name="Audio 7">
            <a:hlinkClick r:id="" action="ppaction://media"/>
            <a:extLst>
              <a:ext uri="{FF2B5EF4-FFF2-40B4-BE49-F238E27FC236}">
                <a16:creationId xmlns:a16="http://schemas.microsoft.com/office/drawing/2014/main" id="{39157B63-4FA6-4ADE-8464-4BE90B2E5F3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183254"/>
      </p:ext>
    </p:extLst>
  </p:cSld>
  <p:clrMapOvr>
    <a:masterClrMapping/>
  </p:clrMapOvr>
  <mc:AlternateContent xmlns:mc="http://schemas.openxmlformats.org/markup-compatibility/2006" xmlns:p14="http://schemas.microsoft.com/office/powerpoint/2010/main">
    <mc:Choice Requires="p14">
      <p:transition spd="slow" p14:dur="2000" advTm="33621"/>
    </mc:Choice>
    <mc:Fallback xmlns="">
      <p:transition spd="slow" advTm="33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711" x="171450" y="6654800"/>
          <p14:tracePt t="719" x="106363" y="6643688"/>
          <p14:tracePt t="726" x="63500" y="6623050"/>
          <p14:tracePt t="735" x="20638" y="6580188"/>
          <p14:tracePt t="1029" x="63500" y="6815138"/>
          <p14:tracePt t="1037" x="117475" y="6837363"/>
          <p14:tracePt t="1045" x="128588" y="6846888"/>
          <p14:tracePt t="1053" x="149225" y="6846888"/>
          <p14:tracePt t="1061" x="171450" y="6846888"/>
          <p14:tracePt t="14869" x="1433513" y="6772275"/>
          <p14:tracePt t="14877" x="1422400" y="6708775"/>
          <p14:tracePt t="14885" x="1411288" y="6665913"/>
          <p14:tracePt t="14893" x="1401763" y="6611938"/>
          <p14:tracePt t="14901" x="1390650" y="6548438"/>
          <p14:tracePt t="14909" x="1368425" y="6483350"/>
          <p14:tracePt t="14917" x="1358900" y="6440488"/>
          <p14:tracePt t="14925" x="1347788" y="6419850"/>
          <p14:tracePt t="14933" x="1336675" y="6376988"/>
          <p14:tracePt t="14941" x="1325563" y="6345238"/>
          <p14:tracePt t="14953" x="1316038" y="6302375"/>
          <p14:tracePt t="14957" x="1304925" y="6269038"/>
          <p14:tracePt t="14965" x="1293813" y="6226175"/>
          <p14:tracePt t="14973" x="1293813" y="6183313"/>
          <p14:tracePt t="14981" x="1282700" y="6140450"/>
          <p14:tracePt t="14989" x="1282700" y="6076950"/>
          <p14:tracePt t="14998" x="1273175" y="6013450"/>
          <p14:tracePt t="15005" x="1262063" y="5937250"/>
          <p14:tracePt t="15014" x="1239838" y="5862638"/>
          <p14:tracePt t="15021" x="1239838" y="5788025"/>
          <p14:tracePt t="15029" x="1219200" y="5724525"/>
          <p14:tracePt t="15037" x="1219200" y="5648325"/>
          <p14:tracePt t="15045" x="1208088" y="5584825"/>
          <p14:tracePt t="15053" x="1198563" y="5530850"/>
          <p14:tracePt t="15061" x="1198563" y="5478463"/>
          <p14:tracePt t="15069" x="1198563" y="5435600"/>
          <p14:tracePt t="15077" x="1198563" y="5392738"/>
          <p14:tracePt t="15086" x="1198563" y="5359400"/>
          <p14:tracePt t="15093" x="1198563" y="5318125"/>
          <p14:tracePt t="15102" x="1198563" y="5275263"/>
          <p14:tracePt t="15109" x="1198563" y="5253038"/>
          <p14:tracePt t="15117" x="1198563" y="5189538"/>
          <p14:tracePt t="15125" x="1208088" y="5156200"/>
          <p14:tracePt t="15133" x="1230313" y="5092700"/>
          <p14:tracePt t="15141" x="1239838" y="5049838"/>
          <p14:tracePt t="15149" x="1250950" y="4986338"/>
          <p14:tracePt t="15157" x="1282700" y="4921250"/>
          <p14:tracePt t="15165" x="1293813" y="4889500"/>
          <p14:tracePt t="15173" x="1325563" y="4803775"/>
          <p14:tracePt t="15181" x="1358900" y="4729163"/>
          <p14:tracePt t="15189" x="1390650" y="4664075"/>
          <p14:tracePt t="15198" x="1433513" y="4557713"/>
          <p14:tracePt t="15205" x="1476375" y="4483100"/>
          <p14:tracePt t="15213" x="1519238" y="4418013"/>
          <p14:tracePt t="15221" x="1571625" y="4332288"/>
          <p14:tracePt t="15229" x="1625600" y="4257675"/>
          <p14:tracePt t="15237" x="1668463" y="4194175"/>
          <p14:tracePt t="15245" x="1700213" y="4108450"/>
          <p14:tracePt t="15254" x="1754188" y="4044950"/>
          <p14:tracePt t="15261" x="1797050" y="3990975"/>
          <p14:tracePt t="15269" x="1828800" y="3948113"/>
          <p14:tracePt t="15277" x="1882775" y="3894138"/>
          <p14:tracePt t="15286" x="1925638" y="3830638"/>
          <p14:tracePt t="15293" x="1978025" y="3787775"/>
          <p14:tracePt t="15302" x="2011363" y="3756025"/>
          <p14:tracePt t="15309" x="2063750" y="3702050"/>
          <p14:tracePt t="15318" x="2106613" y="3670300"/>
          <p14:tracePt t="15325" x="2171700" y="3616325"/>
          <p14:tracePt t="15334" x="2224088" y="3562350"/>
          <p14:tracePt t="15341" x="2266950" y="3530600"/>
          <p14:tracePt t="15349" x="2298700" y="3509963"/>
          <p14:tracePt t="15357" x="2332038" y="3476625"/>
          <p14:tracePt t="15366" x="2363788" y="3444875"/>
          <p14:tracePt t="15374" x="2417763" y="3390900"/>
          <p14:tracePt t="15381" x="2449513" y="3370263"/>
          <p14:tracePt t="15389" x="2481263" y="3338513"/>
          <p14:tracePt t="15397" x="2544763" y="3305175"/>
          <p14:tracePt t="15405" x="2578100" y="3273425"/>
          <p14:tracePt t="15413" x="2620963" y="3252788"/>
          <p14:tracePt t="15421" x="2662238" y="3209925"/>
          <p14:tracePt t="15429" x="2716213" y="3178175"/>
          <p14:tracePt t="15437" x="2759075" y="3144838"/>
          <p14:tracePt t="15445" x="2790825" y="3124200"/>
          <p14:tracePt t="15453" x="2833688" y="3092450"/>
          <p14:tracePt t="15461" x="2865438" y="3070225"/>
          <p14:tracePt t="15469" x="2887663" y="3049588"/>
          <p14:tracePt t="15477" x="2919413" y="3017838"/>
          <p14:tracePt t="15486" x="2930525" y="3006725"/>
          <p14:tracePt t="15493" x="2951163" y="2995613"/>
          <p14:tracePt t="15501" x="2984500" y="2984500"/>
          <p14:tracePt t="15509" x="3005138" y="2963863"/>
          <p14:tracePt t="15517" x="3005138" y="2952750"/>
          <p14:tracePt t="15525" x="3027363" y="2932113"/>
          <p14:tracePt t="15534" x="3059113" y="2921000"/>
          <p14:tracePt t="15542" x="3079750" y="2909888"/>
          <p14:tracePt t="15549" x="3090863" y="2898775"/>
          <p14:tracePt t="15557" x="3122613" y="2878138"/>
          <p14:tracePt t="15567" x="3133725" y="2867025"/>
          <p14:tracePt t="15575" x="3154363" y="2855913"/>
          <p14:tracePt t="15583" x="3176588" y="2846388"/>
          <p14:tracePt t="15591" x="3187700" y="2846388"/>
          <p14:tracePt t="15599" x="3208338" y="2835275"/>
          <p14:tracePt t="15608" x="3230563" y="2824163"/>
          <p14:tracePt t="15614" x="3240088" y="2813050"/>
          <p14:tracePt t="15623" x="3251200" y="2803525"/>
          <p14:tracePt t="15631" x="3294063" y="2792413"/>
          <p14:tracePt t="15638" x="3314700" y="2771775"/>
          <p14:tracePt t="15647" x="3368675" y="2749550"/>
          <p14:tracePt t="15655" x="3390900" y="2728913"/>
          <p14:tracePt t="15663" x="3443288" y="2706688"/>
          <p14:tracePt t="15672" x="3454400" y="2695575"/>
          <p14:tracePt t="15679" x="3486150" y="2674938"/>
          <p14:tracePt t="15688" x="3508375" y="2663825"/>
          <p14:tracePt t="15695" x="3529013" y="2643188"/>
          <p14:tracePt t="15711" x="3540125" y="2632075"/>
          <p14:tracePt t="15727" x="3551238" y="2632075"/>
          <p14:tracePt t="15735" x="3560763" y="2620963"/>
          <p14:tracePt t="15742" x="3560763" y="2609850"/>
          <p14:tracePt t="15759" x="3571875" y="2609850"/>
          <p14:tracePt t="15767" x="3594100" y="2600325"/>
          <p14:tracePt t="15799" x="3603625" y="2600325"/>
          <p14:tracePt t="15815" x="3625850" y="2589213"/>
          <p14:tracePt t="15871" x="3636963" y="2589213"/>
          <p14:tracePt t="15879" x="3646488" y="2578100"/>
          <p14:tracePt t="15888" x="3668713" y="2578100"/>
          <p14:tracePt t="15895" x="3678238" y="2578100"/>
          <p14:tracePt t="15903" x="3700463" y="2566988"/>
          <p14:tracePt t="15912" x="3711575" y="2566988"/>
          <p14:tracePt t="15927" x="3721100" y="2566988"/>
          <p14:tracePt t="15935" x="3732213" y="2566988"/>
          <p14:tracePt t="15957" x="3754438" y="2557463"/>
          <p14:tracePt t="15983" x="3763963" y="2557463"/>
          <p14:tracePt t="15999" x="3775075" y="2557463"/>
          <p14:tracePt t="16023" x="3786188" y="2557463"/>
          <p14:tracePt t="16031" x="3797300" y="2557463"/>
          <p14:tracePt t="16038" x="3806825" y="2557463"/>
          <p14:tracePt t="16158" x="3817938" y="2557463"/>
          <p14:tracePt t="16174" x="3829050" y="2557463"/>
          <p14:tracePt t="16189" x="3840163" y="2557463"/>
          <p14:tracePt t="16205" x="3849688" y="2557463"/>
          <p14:tracePt t="16238" x="3860800" y="2557463"/>
          <p14:tracePt t="16311" x="3860800" y="2546350"/>
          <p14:tracePt t="16349" x="3871913" y="2546350"/>
          <p14:tracePt t="16358" x="3881438" y="2546350"/>
          <p14:tracePt t="16373" x="3892550" y="2546350"/>
          <p14:tracePt t="20629" x="3903663" y="2566988"/>
          <p14:tracePt t="20637" x="3924300" y="2632075"/>
          <p14:tracePt t="20645" x="3935413" y="2652713"/>
          <p14:tracePt t="20653" x="3935413" y="2663825"/>
          <p14:tracePt t="20661" x="3946525" y="2686050"/>
          <p14:tracePt t="20669" x="3946525" y="2717800"/>
          <p14:tracePt t="20677" x="3957638" y="2717800"/>
          <p14:tracePt t="20685" x="3957638" y="2738438"/>
          <p14:tracePt t="20693" x="3967163" y="2749550"/>
          <p14:tracePt t="20709" x="3967163" y="2771775"/>
          <p14:tracePt t="20717" x="3967163" y="2781300"/>
          <p14:tracePt t="20766" x="3967163" y="2792413"/>
          <p14:tracePt t="20783" x="3978275" y="2803525"/>
          <p14:tracePt t="20824" x="3978275" y="2813050"/>
          <p14:tracePt t="20830" x="3978275" y="2824163"/>
          <p14:tracePt t="20838" x="3978275" y="2835275"/>
          <p14:tracePt t="20854" x="3978275" y="2846388"/>
          <p14:tracePt t="20863" x="3978275" y="2855913"/>
          <p14:tracePt t="20870" x="3989388" y="2867025"/>
          <p14:tracePt t="20887" x="3989388" y="2889250"/>
          <p14:tracePt t="20895" x="3989388" y="2898775"/>
          <p14:tracePt t="20903" x="4000500" y="2921000"/>
          <p14:tracePt t="20910" x="4000500" y="2941638"/>
          <p14:tracePt t="20920" x="4000500" y="2952750"/>
          <p14:tracePt t="20927" x="4000500" y="2974975"/>
          <p14:tracePt t="20936" x="4010025" y="2995613"/>
          <p14:tracePt t="20955" x="4010025" y="3049588"/>
          <p14:tracePt t="20960" x="4010025" y="3070225"/>
          <p14:tracePt t="20967" x="4010025" y="3113088"/>
          <p14:tracePt t="20975" x="4021138" y="3135313"/>
          <p14:tracePt t="20983" x="4021138" y="3167063"/>
          <p14:tracePt t="20991" x="4032250" y="3187700"/>
          <p14:tracePt t="20999" x="4032250" y="3209925"/>
          <p14:tracePt t="21015" x="4032250" y="3230563"/>
          <p14:tracePt t="21022" x="4032250" y="3241675"/>
          <p14:tracePt t="21031" x="4043363" y="3241675"/>
          <p14:tracePt t="21038" x="4043363" y="3252788"/>
          <p14:tracePt t="21047" x="4043363" y="3263900"/>
          <p14:tracePt t="21054" x="4043363" y="3273425"/>
          <p14:tracePt t="21063" x="4043363" y="3284538"/>
          <p14:tracePt t="21071" x="4043363" y="3305175"/>
          <p14:tracePt t="21087" x="4043363" y="3316288"/>
          <p14:tracePt t="21095" x="4043363" y="3327400"/>
          <p14:tracePt t="21103" x="4043363" y="3348038"/>
          <p14:tracePt t="21120" x="4043363" y="3359150"/>
          <p14:tracePt t="21127" x="4043363" y="3370263"/>
          <p14:tracePt t="21151" x="4043363" y="3381375"/>
          <p14:tracePt t="21159" x="4043363" y="3402013"/>
          <p14:tracePt t="21175" x="4043363" y="3413125"/>
          <p14:tracePt t="21191" x="4043363" y="3433763"/>
          <p14:tracePt t="21215" x="4043363" y="3444875"/>
          <p14:tracePt t="21223" x="4043363" y="3455988"/>
          <p14:tracePt t="21231" x="4043363" y="3467100"/>
          <p14:tracePt t="21255" x="4043363" y="3476625"/>
          <p14:tracePt t="21263" x="4043363" y="3487738"/>
          <p14:tracePt t="21271" x="4043363" y="3498850"/>
          <p14:tracePt t="21279" x="4052888" y="3498850"/>
          <p14:tracePt t="21286" x="4052888" y="3509963"/>
          <p14:tracePt t="21295" x="4052888" y="3530600"/>
          <p14:tracePt t="21311" x="4052888" y="3541713"/>
          <p14:tracePt t="21320" x="4052888" y="3552825"/>
          <p14:tracePt t="21359" x="4052888" y="3562350"/>
          <p14:tracePt t="22869" x="4052888" y="3573463"/>
          <p14:tracePt t="22877" x="4052888" y="3594100"/>
          <p14:tracePt t="22885" x="4052888" y="3616325"/>
          <p14:tracePt t="22893" x="4052888" y="3636963"/>
          <p14:tracePt t="22901" x="4064000" y="3648075"/>
          <p14:tracePt t="22909" x="4064000" y="3670300"/>
          <p14:tracePt t="22917" x="4064000" y="3702050"/>
          <p14:tracePt t="22925" x="4075113" y="3733800"/>
          <p14:tracePt t="22941" x="4075113" y="3765550"/>
          <p14:tracePt t="22949" x="4084638" y="3787775"/>
          <p14:tracePt t="22973" x="4084638" y="3798888"/>
          <p14:tracePt t="22984" x="4084638" y="3808413"/>
          <p14:tracePt t="23021" x="4084638" y="3819525"/>
          <p14:tracePt t="23045" x="4084638" y="3830638"/>
          <p14:tracePt t="23070" x="4084638" y="3840163"/>
          <p14:tracePt t="23095" x="4084638" y="3851275"/>
          <p14:tracePt t="23119" x="4084638" y="3862388"/>
          <p14:tracePt t="23136" x="4084638" y="3873500"/>
          <p14:tracePt t="23159" x="4084638" y="3883025"/>
          <p14:tracePt t="23167" x="4084638" y="3894138"/>
          <p14:tracePt t="23183" x="4084638" y="3905250"/>
          <p14:tracePt t="23191" x="4084638" y="3925888"/>
          <p14:tracePt t="23239" x="4084638" y="3937000"/>
          <p14:tracePt t="23272" x="4084638" y="3948113"/>
          <p14:tracePt t="23287" x="4084638" y="3959225"/>
          <p14:tracePt t="23336" x="4084638" y="3968750"/>
          <p14:tracePt t="23367" x="4084638" y="3979863"/>
          <p14:tracePt t="23391" x="4084638" y="3990975"/>
          <p14:tracePt t="23415" x="4084638" y="4002088"/>
          <p14:tracePt t="23431" x="4084638" y="4011613"/>
          <p14:tracePt t="23447" x="4084638" y="4022725"/>
          <p14:tracePt t="23479" x="4084638" y="4033838"/>
          <p14:tracePt t="23503" x="4084638" y="4044950"/>
          <p14:tracePt t="23527" x="4084638" y="4054475"/>
          <p14:tracePt t="24301" x="4084638" y="4065588"/>
          <p14:tracePt t="24655" x="4084638" y="4086225"/>
          <p14:tracePt t="24663" x="4084638" y="4097338"/>
          <p14:tracePt t="24670" x="4084638" y="4108450"/>
          <p14:tracePt t="24679" x="4084638" y="4129088"/>
          <p14:tracePt t="24686" x="4084638" y="4140200"/>
          <p14:tracePt t="24694" x="4084638" y="4162425"/>
          <p14:tracePt t="24703" x="4084638" y="4171950"/>
          <p14:tracePt t="24710" x="4084638" y="4183063"/>
          <p14:tracePt t="24718" x="4084638" y="4194175"/>
          <p14:tracePt t="24726" x="4084638" y="4205288"/>
          <p14:tracePt t="24734" x="4084638" y="4214813"/>
          <p14:tracePt t="24742" x="4084638" y="4225925"/>
          <p14:tracePt t="24750" x="4084638" y="4237038"/>
          <p14:tracePt t="24766" x="4084638" y="4248150"/>
          <p14:tracePt t="24774" x="4084638" y="4257675"/>
          <p14:tracePt t="24791" x="4084638" y="4268788"/>
          <p14:tracePt t="24807" x="4084638" y="4279900"/>
          <p14:tracePt t="24815" x="4084638" y="4291013"/>
          <p14:tracePt t="24831" x="4084638" y="4300538"/>
          <p14:tracePt t="24838" x="4084638" y="4311650"/>
          <p14:tracePt t="24847" x="4084638" y="4322763"/>
          <p14:tracePt t="24854" x="4084638" y="4332288"/>
          <p14:tracePt t="24863" x="4084638" y="4343400"/>
          <p14:tracePt t="24870" x="4084638" y="4354513"/>
          <p14:tracePt t="24886" x="4084638" y="4365625"/>
          <p14:tracePt t="24911" x="4084638" y="4375150"/>
          <p14:tracePt t="24919" x="4084638" y="4386263"/>
          <p14:tracePt t="24943" x="4084638" y="4397375"/>
          <p14:tracePt t="24959" x="4084638" y="4408488"/>
          <p14:tracePt t="24968" x="4075113" y="4418013"/>
          <p14:tracePt t="24999" x="4075113" y="4429125"/>
          <p14:tracePt t="25007" x="4075113" y="4440238"/>
          <p14:tracePt t="25015" x="4075113" y="4451350"/>
          <p14:tracePt t="25047" x="4064000" y="4471988"/>
          <p14:tracePt t="25070" x="4064000" y="4483100"/>
          <p14:tracePt t="25135" x="4064000" y="4494213"/>
          <p14:tracePt t="25415" x="4064000" y="4503738"/>
          <p14:tracePt t="25431" x="4064000" y="4537075"/>
          <p14:tracePt t="25438" x="4064000" y="4578350"/>
          <p14:tracePt t="25447" x="4064000" y="4643438"/>
          <p14:tracePt t="25455" x="4064000" y="4718050"/>
          <p14:tracePt t="25463" x="4064000" y="4814888"/>
          <p14:tracePt t="25470" x="4064000" y="4910138"/>
          <p14:tracePt t="25479" x="4052888" y="4995863"/>
          <p14:tracePt t="25486" x="4052888" y="5060950"/>
          <p14:tracePt t="25495" x="4043363" y="5113338"/>
          <p14:tracePt t="25503" x="4032250" y="5178425"/>
          <p14:tracePt t="25511" x="4032250" y="5189538"/>
          <p14:tracePt t="25518" x="4021138" y="5210175"/>
          <p14:tracePt t="25527" x="4021138" y="5221288"/>
          <p14:tracePt t="25535" x="4021138" y="5232400"/>
          <p14:tracePt t="26103" x="4010025" y="5241925"/>
          <p14:tracePt t="26207" x="3989388" y="5253038"/>
          <p14:tracePt t="26215" x="3967163" y="5264150"/>
          <p14:tracePt t="26223" x="3892550" y="5295900"/>
          <p14:tracePt t="26231" x="3829050" y="5327650"/>
          <p14:tracePt t="26239" x="3754438" y="5349875"/>
          <p14:tracePt t="26247" x="3689350" y="5370513"/>
          <p14:tracePt t="26254" x="3625850" y="5402263"/>
          <p14:tracePt t="26263" x="3551238" y="5413375"/>
          <p14:tracePt t="26271" x="3454400" y="5435600"/>
          <p14:tracePt t="26279" x="3411538" y="5445125"/>
          <p14:tracePt t="26288" x="3390900" y="5456238"/>
          <p14:tracePt t="26295" x="3357563" y="5467350"/>
          <p14:tracePt t="26303" x="3357563" y="5478463"/>
          <p14:tracePt t="26311" x="3325813" y="5487988"/>
          <p14:tracePt t="26318" x="3294063" y="5510213"/>
          <p14:tracePt t="26327" x="3262313" y="5521325"/>
          <p14:tracePt t="26335" x="3208338" y="5541963"/>
          <p14:tracePt t="26343" x="3144838" y="5564188"/>
          <p14:tracePt t="26351" x="3048000" y="5573713"/>
          <p14:tracePt t="26359" x="2951163" y="5605463"/>
          <p14:tracePt t="26368" x="2824163" y="5648325"/>
          <p14:tracePt t="26375" x="2673350" y="5681663"/>
          <p14:tracePt t="26383" x="2524125" y="5713413"/>
          <p14:tracePt t="26390" x="2363788" y="5724525"/>
          <p14:tracePt t="26399" x="2192338" y="5756275"/>
          <p14:tracePt t="26407" x="2063750" y="5756275"/>
          <p14:tracePt t="26415" x="1978025" y="5767388"/>
          <p14:tracePt t="26423" x="1882775" y="5776913"/>
          <p14:tracePt t="26431" x="1817688" y="5799138"/>
          <p14:tracePt t="26439" x="1774825" y="5810250"/>
          <p14:tracePt t="26447" x="1765300" y="5810250"/>
          <p14:tracePt t="26454" x="1743075" y="5810250"/>
          <p14:tracePt t="26463" x="1722438" y="5819775"/>
          <p14:tracePt t="26470" x="1711325" y="5819775"/>
          <p14:tracePt t="26479" x="1700213" y="5830888"/>
          <p14:tracePt t="26495" x="1679575" y="5830888"/>
          <p14:tracePt t="26503" x="1657350" y="5842000"/>
          <p14:tracePt t="26511" x="1646238" y="5842000"/>
          <p14:tracePt t="26518" x="1604963" y="5851525"/>
          <p14:tracePt t="26527" x="1562100" y="5862638"/>
          <p14:tracePt t="26535" x="1485900" y="5862638"/>
          <p14:tracePt t="26543" x="1390650" y="5862638"/>
          <p14:tracePt t="26551" x="1316038" y="5862638"/>
          <p14:tracePt t="26559" x="1250950" y="5862638"/>
          <p14:tracePt t="26568" x="1176338" y="5862638"/>
          <p14:tracePt t="26575" x="1112838" y="5862638"/>
          <p14:tracePt t="26583" x="1058863" y="5862638"/>
          <p14:tracePt t="26591" x="1016000" y="5862638"/>
          <p14:tracePt t="26599" x="984250" y="5862638"/>
          <p14:tracePt t="26607" x="962025" y="5862638"/>
          <p14:tracePt t="26615" x="952500" y="5862638"/>
          <p14:tracePt t="26623" x="941388" y="5862638"/>
          <p14:tracePt t="26711" x="930275" y="5862638"/>
          <p14:tracePt t="26718" x="898525" y="5862638"/>
          <p14:tracePt t="26727" x="866775" y="5862638"/>
          <p14:tracePt t="26734" x="844550" y="5862638"/>
          <p14:tracePt t="26743" x="833438" y="5862638"/>
          <p14:tracePt t="26751" x="812800" y="5862638"/>
          <p14:tracePt t="32223" x="801688" y="5851525"/>
          <p14:tracePt t="32247" x="781050" y="5830888"/>
          <p14:tracePt t="32254" x="758825" y="5702300"/>
          <p14:tracePt t="32263" x="684213" y="5402263"/>
          <p14:tracePt t="32271" x="546100" y="5029200"/>
          <p14:tracePt t="32279" x="460375" y="4826000"/>
          <p14:tracePt t="32287" x="417513" y="4675188"/>
          <p14:tracePt t="32295" x="374650" y="4546600"/>
          <p14:tracePt t="32302" x="363538" y="4375150"/>
          <p14:tracePt t="32311" x="342900" y="4225925"/>
          <p14:tracePt t="32319" x="331788" y="4065588"/>
          <p14:tracePt t="32327" x="331788" y="3916363"/>
          <p14:tracePt t="32335" x="331788" y="3733800"/>
          <p14:tracePt t="32343" x="331788" y="3562350"/>
          <p14:tracePt t="32351" x="331788" y="3381375"/>
          <p14:tracePt t="32359" x="331788" y="3178175"/>
          <p14:tracePt t="32366" x="300038" y="2974975"/>
          <p14:tracePt t="32375" x="257175" y="2695575"/>
          <p14:tracePt t="32383" x="203200" y="2363788"/>
          <p14:tracePt t="32391" x="160338" y="1979613"/>
          <p14:tracePt t="32399" x="96838" y="1616075"/>
          <p14:tracePt t="32407" x="11113" y="1252538"/>
        </p14:tracePtLst>
      </p14:laserTraceLst>
    </p:ext>
    <p:ext uri="{E180D4A7-C9FB-4DFB-919C-405C955672EB}">
      <p14:showEvtLst xmlns:p14="http://schemas.microsoft.com/office/powerpoint/2010/main">
        <p14:playEvt time="329" objId="2"/>
        <p14:stopEvt time="24347"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89FBA-1295-2541-A06F-063D31252EEC}"/>
              </a:ext>
            </a:extLst>
          </p:cNvPr>
          <p:cNvSpPr>
            <a:spLocks noGrp="1"/>
          </p:cNvSpPr>
          <p:nvPr>
            <p:ph type="title"/>
          </p:nvPr>
        </p:nvSpPr>
        <p:spPr/>
        <p:txBody>
          <a:bodyPr/>
          <a:lstStyle/>
          <a:p>
            <a:pPr algn="ctr"/>
            <a:r>
              <a:rPr lang="en-US" b="1" dirty="0">
                <a:solidFill>
                  <a:srgbClr val="0504C1"/>
                </a:solidFill>
              </a:rPr>
              <a:t>Studies of glyphosate and NHL</a:t>
            </a:r>
          </a:p>
        </p:txBody>
      </p:sp>
      <p:sp>
        <p:nvSpPr>
          <p:cNvPr id="3" name="Content Placeholder 2">
            <a:extLst>
              <a:ext uri="{FF2B5EF4-FFF2-40B4-BE49-F238E27FC236}">
                <a16:creationId xmlns:a16="http://schemas.microsoft.com/office/drawing/2014/main" id="{19766C00-C9F7-FD46-8147-395FB796E57E}"/>
              </a:ext>
            </a:extLst>
          </p:cNvPr>
          <p:cNvSpPr>
            <a:spLocks noGrp="1"/>
          </p:cNvSpPr>
          <p:nvPr>
            <p:ph idx="1"/>
          </p:nvPr>
        </p:nvSpPr>
        <p:spPr/>
        <p:txBody>
          <a:bodyPr>
            <a:normAutofit/>
          </a:bodyPr>
          <a:lstStyle/>
          <a:p>
            <a:pPr marL="0" indent="0">
              <a:buNone/>
            </a:pPr>
            <a:r>
              <a:rPr lang="en-US" sz="2000" dirty="0"/>
              <a:t>	</a:t>
            </a:r>
            <a:r>
              <a:rPr lang="en-US" sz="2000" dirty="0">
                <a:solidFill>
                  <a:srgbClr val="0504C1"/>
                </a:solidFill>
              </a:rPr>
              <a:t>				Cases	Controls		Relative risk</a:t>
            </a:r>
          </a:p>
          <a:p>
            <a:pPr marL="0" indent="0">
              <a:buNone/>
            </a:pPr>
            <a:r>
              <a:rPr lang="en-US" sz="2000" u="sng" dirty="0">
                <a:solidFill>
                  <a:srgbClr val="0504C1"/>
                </a:solidFill>
              </a:rPr>
              <a:t>Case-control studies</a:t>
            </a:r>
            <a:r>
              <a:rPr lang="en-US" sz="2000" dirty="0">
                <a:solidFill>
                  <a:srgbClr val="0504C1"/>
                </a:solidFill>
              </a:rPr>
              <a:t>:</a:t>
            </a:r>
          </a:p>
          <a:p>
            <a:pPr marL="0" indent="0">
              <a:buNone/>
            </a:pPr>
            <a:r>
              <a:rPr lang="en-US" sz="2000" dirty="0">
                <a:solidFill>
                  <a:srgbClr val="0504C1"/>
                </a:solidFill>
              </a:rPr>
              <a:t>McDuffie (2001) 		Canada		517	1,506		1.20 (0.83-1.74)</a:t>
            </a:r>
          </a:p>
          <a:p>
            <a:pPr marL="0" indent="0">
              <a:buNone/>
            </a:pPr>
            <a:r>
              <a:rPr lang="en-US" sz="2000" dirty="0" err="1">
                <a:solidFill>
                  <a:srgbClr val="0504C1"/>
                </a:solidFill>
              </a:rPr>
              <a:t>Hardell</a:t>
            </a:r>
            <a:r>
              <a:rPr lang="en-US" sz="2000" dirty="0">
                <a:solidFill>
                  <a:srgbClr val="0504C1"/>
                </a:solidFill>
              </a:rPr>
              <a:t> (2002)		Sweden		515	1,141		1.85 (0.55-6.20)</a:t>
            </a:r>
          </a:p>
          <a:p>
            <a:pPr marL="0" indent="0">
              <a:buNone/>
            </a:pPr>
            <a:r>
              <a:rPr lang="en-US" sz="2000" dirty="0">
                <a:solidFill>
                  <a:srgbClr val="0504C1"/>
                </a:solidFill>
              </a:rPr>
              <a:t>De </a:t>
            </a:r>
            <a:r>
              <a:rPr lang="en-US" sz="2000" dirty="0" err="1">
                <a:solidFill>
                  <a:srgbClr val="0504C1"/>
                </a:solidFill>
              </a:rPr>
              <a:t>Roos</a:t>
            </a:r>
            <a:r>
              <a:rPr lang="en-US" sz="2000" dirty="0">
                <a:solidFill>
                  <a:srgbClr val="0504C1"/>
                </a:solidFill>
              </a:rPr>
              <a:t> (2003)		U.S.		870	2,569		2.1 (1.1-4.0)</a:t>
            </a:r>
          </a:p>
          <a:p>
            <a:pPr marL="0" indent="0">
              <a:buNone/>
            </a:pPr>
            <a:r>
              <a:rPr lang="en-US" sz="2000" dirty="0">
                <a:solidFill>
                  <a:srgbClr val="0504C1"/>
                </a:solidFill>
              </a:rPr>
              <a:t>Eriksson (2009)		Sweden		910	1,016		1.51 (0.77-2.94)</a:t>
            </a:r>
          </a:p>
          <a:p>
            <a:pPr marL="0" indent="0">
              <a:buNone/>
            </a:pPr>
            <a:r>
              <a:rPr lang="en-US" sz="2000" dirty="0" err="1">
                <a:solidFill>
                  <a:srgbClr val="0504C1"/>
                </a:solidFill>
              </a:rPr>
              <a:t>Orsi</a:t>
            </a:r>
            <a:r>
              <a:rPr lang="en-US" sz="2000" dirty="0">
                <a:solidFill>
                  <a:srgbClr val="0504C1"/>
                </a:solidFill>
              </a:rPr>
              <a:t> (2009)		France		244	456		1.0 (0.5-2.2)</a:t>
            </a:r>
          </a:p>
          <a:p>
            <a:pPr marL="0" indent="0">
              <a:buNone/>
            </a:pPr>
            <a:endParaRPr lang="en-US" sz="2000" dirty="0">
              <a:solidFill>
                <a:srgbClr val="0504C1"/>
              </a:solidFill>
            </a:endParaRPr>
          </a:p>
          <a:p>
            <a:pPr marL="0" indent="0">
              <a:buNone/>
            </a:pPr>
            <a:r>
              <a:rPr lang="en-US" sz="2000" u="sng" dirty="0">
                <a:solidFill>
                  <a:srgbClr val="0504C1"/>
                </a:solidFill>
              </a:rPr>
              <a:t>Updated McDuffie &amp; De </a:t>
            </a:r>
            <a:r>
              <a:rPr lang="en-US" sz="2000" u="sng" dirty="0" err="1">
                <a:solidFill>
                  <a:srgbClr val="0504C1"/>
                </a:solidFill>
              </a:rPr>
              <a:t>Roos</a:t>
            </a:r>
            <a:r>
              <a:rPr lang="en-US" sz="2000" u="sng" dirty="0">
                <a:solidFill>
                  <a:srgbClr val="0504C1"/>
                </a:solidFill>
              </a:rPr>
              <a:t>:</a:t>
            </a:r>
          </a:p>
          <a:p>
            <a:pPr marL="0" indent="0">
              <a:buNone/>
            </a:pPr>
            <a:r>
              <a:rPr lang="en-US" sz="2000" dirty="0" err="1">
                <a:solidFill>
                  <a:srgbClr val="0504C1"/>
                </a:solidFill>
              </a:rPr>
              <a:t>Pahwa</a:t>
            </a:r>
            <a:r>
              <a:rPr lang="en-US" sz="2000" dirty="0">
                <a:solidFill>
                  <a:srgbClr val="0504C1"/>
                </a:solidFill>
              </a:rPr>
              <a:t> (2019)		North America	1,690	5,131		1.13 (0.84-1.51)	</a:t>
            </a:r>
          </a:p>
          <a:p>
            <a:pPr marL="0" indent="0">
              <a:buNone/>
            </a:pPr>
            <a:endParaRPr lang="en-US" sz="2000" dirty="0">
              <a:solidFill>
                <a:srgbClr val="050593"/>
              </a:solidFill>
            </a:endParaRPr>
          </a:p>
          <a:p>
            <a:pPr marL="0" indent="0">
              <a:buNone/>
            </a:pPr>
            <a:endParaRPr lang="en-US" sz="2000" u="sng" dirty="0">
              <a:solidFill>
                <a:srgbClr val="050593"/>
              </a:solidFill>
            </a:endParaRPr>
          </a:p>
          <a:p>
            <a:pPr marL="0" indent="0">
              <a:buNone/>
            </a:pPr>
            <a:endParaRPr lang="en-US" dirty="0"/>
          </a:p>
        </p:txBody>
      </p:sp>
      <p:pic>
        <p:nvPicPr>
          <p:cNvPr id="4" name="slide 14">
            <a:hlinkClick r:id="" action="ppaction://media"/>
            <a:extLst>
              <a:ext uri="{FF2B5EF4-FFF2-40B4-BE49-F238E27FC236}">
                <a16:creationId xmlns:a16="http://schemas.microsoft.com/office/drawing/2014/main" id="{2B5FABB5-8023-44EE-8314-44C1D13720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16851476"/>
      </p:ext>
    </p:extLst>
  </p:cSld>
  <p:clrMapOvr>
    <a:masterClrMapping/>
  </p:clrMapOvr>
  <mc:AlternateContent xmlns:mc="http://schemas.openxmlformats.org/markup-compatibility/2006" xmlns:p14="http://schemas.microsoft.com/office/powerpoint/2010/main">
    <mc:Choice Requires="p14">
      <p:transition spd="slow" p14:dur="2000" advTm="71271"/>
    </mc:Choice>
    <mc:Fallback xmlns="">
      <p:transition spd="slow" advTm="7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632" x="247650" y="3803650"/>
          <p14:tracePt t="8643" x="350838" y="3787775"/>
          <p14:tracePt t="8653" x="469900" y="3763963"/>
          <p14:tracePt t="8659" x="574675" y="3740150"/>
          <p14:tracePt t="8669" x="693738" y="3716338"/>
          <p14:tracePt t="8675" x="860425" y="3676650"/>
          <p14:tracePt t="8685" x="1044575" y="3652838"/>
          <p14:tracePt t="8689" x="1252538" y="3629025"/>
          <p14:tracePt t="8699" x="1427163" y="3621088"/>
          <p14:tracePt t="8709" x="1603375" y="3621088"/>
          <p14:tracePt t="8715" x="1778000" y="3621088"/>
          <p14:tracePt t="8725" x="1954213" y="3621088"/>
          <p14:tracePt t="8729" x="2073275" y="3621088"/>
          <p14:tracePt t="8739" x="2168525" y="3621088"/>
          <p14:tracePt t="8751" x="2255838" y="3660775"/>
          <p14:tracePt t="8755" x="2392363" y="3676650"/>
          <p14:tracePt t="8765" x="2495550" y="3684588"/>
          <p14:tracePt t="8769" x="2582863" y="3700463"/>
          <p14:tracePt t="8781" x="2687638" y="3708400"/>
          <p14:tracePt t="8791" x="2822575" y="3724275"/>
          <p14:tracePt t="8795" x="2974975" y="3724275"/>
          <p14:tracePt t="8805" x="3149600" y="3724275"/>
          <p14:tracePt t="8812" x="3325813" y="3724275"/>
          <p14:tracePt t="8821" x="3516313" y="3724275"/>
          <p14:tracePt t="8831" x="3692525" y="3724275"/>
          <p14:tracePt t="8835" x="3994150" y="3716338"/>
          <p14:tracePt t="8845" x="4241800" y="3700463"/>
          <p14:tracePt t="8851" x="4529138" y="3692525"/>
          <p14:tracePt t="8862" x="4832350" y="3676650"/>
          <p14:tracePt t="8871" x="5270500" y="3644900"/>
          <p14:tracePt t="8875" x="5645150" y="3595688"/>
          <p14:tracePt t="8885" x="6067425" y="3532188"/>
          <p14:tracePt t="8891" x="6491288" y="3460750"/>
          <p14:tracePt t="8901" x="6961188" y="3373438"/>
          <p14:tracePt t="8912" x="7407275" y="3294063"/>
          <p14:tracePt t="8917" x="7878763" y="3197225"/>
          <p14:tracePt t="8928" x="8332788" y="3054350"/>
          <p14:tracePt t="8931" x="8699500" y="2951163"/>
          <p14:tracePt t="8941" x="9018588" y="2854325"/>
          <p14:tracePt t="8952" x="9282113" y="2774950"/>
          <p14:tracePt t="8962" x="9417050" y="2719388"/>
          <p14:tracePt t="8968" x="9544050" y="2647950"/>
          <p14:tracePt t="8971" x="9625013" y="2608263"/>
          <p14:tracePt t="8980" x="9672638" y="2576513"/>
          <p14:tracePt t="8990" x="9696450" y="2551113"/>
          <p14:tracePt t="8997" x="9704388" y="2543175"/>
          <p14:tracePt t="9007" x="9712325" y="2527300"/>
          <p14:tracePt t="9027" x="9712325" y="2519363"/>
          <p14:tracePt t="9106" x="9720263" y="2519363"/>
          <p14:tracePt t="9122" x="9736138" y="2519363"/>
          <p14:tracePt t="9132" x="9744075" y="2519363"/>
          <p14:tracePt t="9188" x="9728200" y="2519363"/>
          <p14:tracePt t="9198" x="9672638" y="2519363"/>
          <p14:tracePt t="9208" x="9601200" y="2535238"/>
          <p14:tracePt t="9212" x="9520238" y="2566988"/>
          <p14:tracePt t="9222" x="9432925" y="2600325"/>
          <p14:tracePt t="9228" x="9377363" y="2624138"/>
          <p14:tracePt t="9238" x="9274175" y="2679700"/>
          <p14:tracePt t="9249" x="9224963" y="2719388"/>
          <p14:tracePt t="9255" x="9177338" y="2751138"/>
          <p14:tracePt t="9264" x="9129713" y="2790825"/>
          <p14:tracePt t="9268" x="9090025" y="2822575"/>
          <p14:tracePt t="9280" x="9050338" y="2862263"/>
          <p14:tracePt t="9288" x="9010650" y="2909888"/>
          <p14:tracePt t="9295" x="8978900" y="2951163"/>
          <p14:tracePt t="9304" x="8939213" y="2990850"/>
          <p14:tracePt t="9308" x="8891588" y="3038475"/>
          <p14:tracePt t="9318" x="8842375" y="3078163"/>
          <p14:tracePt t="9329" x="8802688" y="3109913"/>
          <p14:tracePt t="9335" x="8739188" y="3149600"/>
          <p14:tracePt t="9344" x="8667750" y="3197225"/>
          <p14:tracePt t="9350" x="8612188" y="3236913"/>
          <p14:tracePt t="9361" x="8459788" y="3325813"/>
          <p14:tracePt t="9371" x="8412163" y="3349625"/>
          <p14:tracePt t="9375" x="8396288" y="3357563"/>
          <p14:tracePt t="9385" x="8388350" y="3357563"/>
          <p14:tracePt t="9520" x="8388350" y="3349625"/>
          <p14:tracePt t="9530" x="8372475" y="3349625"/>
          <p14:tracePt t="9536" x="8356600" y="3349625"/>
          <p14:tracePt t="9546" x="8324850" y="3349625"/>
          <p14:tracePt t="9556" x="8293100" y="3349625"/>
          <p14:tracePt t="9562" x="8253413" y="3349625"/>
          <p14:tracePt t="9572" x="8229600" y="3349625"/>
          <p14:tracePt t="9577" x="8205788" y="3349625"/>
          <p14:tracePt t="9586" x="8189913" y="3349625"/>
          <p14:tracePt t="9662" x="8180388" y="3349625"/>
          <p14:tracePt t="9666" x="8172450" y="3341688"/>
          <p14:tracePt t="9676" x="8164513" y="3341688"/>
          <p14:tracePt t="9692" x="8148638" y="3325813"/>
          <p14:tracePt t="9702" x="8132763" y="3325813"/>
          <p14:tracePt t="9838" x="8132763" y="3317875"/>
          <p14:tracePt t="9888" x="8132763" y="3309938"/>
          <p14:tracePt t="9920" x="8132763" y="3302000"/>
          <p14:tracePt t="9950" x="8132763" y="3294063"/>
          <p14:tracePt t="10004" x="8132763" y="3286125"/>
          <p14:tracePt t="10020" x="8124825" y="3286125"/>
          <p14:tracePt t="10030" x="8124825" y="3278188"/>
          <p14:tracePt t="10944" x="8124825" y="3286125"/>
          <p14:tracePt t="10964" x="8124825" y="3294063"/>
          <p14:tracePt t="10973" x="8124825" y="3302000"/>
          <p14:tracePt t="10989" x="8124825" y="3309938"/>
          <p14:tracePt t="11005" x="8124825" y="3317875"/>
          <p14:tracePt t="11015" x="8124825" y="3325813"/>
          <p14:tracePt t="11025" x="8124825" y="3333750"/>
          <p14:tracePt t="11030" x="8124825" y="3341688"/>
          <p14:tracePt t="11039" x="8124825" y="3349625"/>
          <p14:tracePt t="11045" x="8124825" y="3357563"/>
          <p14:tracePt t="11055" x="8124825" y="3373438"/>
          <p14:tracePt t="11065" x="8124825" y="3381375"/>
          <p14:tracePt t="11071" x="8124825" y="3397250"/>
          <p14:tracePt t="11082" x="8124825" y="3405188"/>
          <p14:tracePt t="11085" x="8124825" y="3421063"/>
          <p14:tracePt t="11097" x="8124825" y="3429000"/>
          <p14:tracePt t="11105" x="8124825" y="3436938"/>
          <p14:tracePt t="11112" x="8124825" y="3452813"/>
          <p14:tracePt t="11125" x="8124825" y="3460750"/>
          <p14:tracePt t="11135" x="8124825" y="3468688"/>
          <p14:tracePt t="11148" x="8124825" y="3484563"/>
          <p14:tracePt t="11161" x="8124825" y="3500438"/>
          <p14:tracePt t="11175" x="8124825" y="3508375"/>
          <p14:tracePt t="11191" x="8124825" y="3516313"/>
          <p14:tracePt t="11256" x="8124825" y="3524250"/>
          <p14:tracePt t="11267" x="8124825" y="3532188"/>
          <p14:tracePt t="11286" x="8124825" y="3540125"/>
          <p14:tracePt t="11306" x="8124825" y="3548063"/>
          <p14:tracePt t="11322" x="8124825" y="3556000"/>
          <p14:tracePt t="11326" x="8124825" y="3563938"/>
          <p14:tracePt t="11336" x="8124825" y="3571875"/>
          <p14:tracePt t="11346" x="8124825" y="3579813"/>
          <p14:tracePt t="11352" x="8124825" y="3587750"/>
          <p14:tracePt t="11363" x="8124825" y="3595688"/>
          <p14:tracePt t="11377" x="8124825" y="3605213"/>
          <p14:tracePt t="11387" x="8124825" y="3613150"/>
          <p14:tracePt t="11393" x="8124825" y="3621088"/>
          <p14:tracePt t="13252" x="8124825" y="3629025"/>
          <p14:tracePt t="13284" x="8124825" y="3636963"/>
          <p14:tracePt t="13299" x="8124825" y="3644900"/>
          <p14:tracePt t="13305" x="8124825" y="3652838"/>
          <p14:tracePt t="13316" x="8124825" y="3668713"/>
          <p14:tracePt t="13325" x="8124825" y="3676650"/>
          <p14:tracePt t="13329" x="8124825" y="3684588"/>
          <p14:tracePt t="13339" x="8124825" y="3692525"/>
          <p14:tracePt t="13345" x="8124825" y="3700463"/>
          <p14:tracePt t="13355" x="8124825" y="3708400"/>
          <p14:tracePt t="13366" x="8124825" y="3716338"/>
          <p14:tracePt t="13379" x="8124825" y="3724275"/>
          <p14:tracePt t="13395" x="8124825" y="3732213"/>
          <p14:tracePt t="13411" x="8124825" y="3740150"/>
          <p14:tracePt t="13425" x="8124825" y="3748088"/>
          <p14:tracePt t="13441" x="8124825" y="3756025"/>
          <p14:tracePt t="13452" x="8124825" y="3763963"/>
          <p14:tracePt t="13455" x="8124825" y="3771900"/>
          <p14:tracePt t="13483" x="8124825" y="3779838"/>
          <p14:tracePt t="13485" x="8124825" y="3787775"/>
          <p14:tracePt t="13497" x="8124825" y="3795713"/>
          <p14:tracePt t="13507" x="8124825" y="3803650"/>
          <p14:tracePt t="13511" x="8124825" y="3811588"/>
          <p14:tracePt t="13521" x="8124825" y="3827463"/>
          <p14:tracePt t="13537" x="8124825" y="3835400"/>
          <p14:tracePt t="13547" x="8124825" y="3843338"/>
          <p14:tracePt t="13551" x="8124825" y="3859213"/>
          <p14:tracePt t="13568" x="8124825" y="3875088"/>
          <p14:tracePt t="13578" x="8116888" y="3883025"/>
          <p14:tracePt t="13588" x="8116888" y="3890963"/>
          <p14:tracePt t="13591" x="8116888" y="3898900"/>
          <p14:tracePt t="13601" x="8108950" y="3898900"/>
          <p14:tracePt t="13607" x="8108950" y="3906838"/>
          <p14:tracePt t="13618" x="8108950" y="3914775"/>
          <p14:tracePt t="13627" x="8108950" y="3922713"/>
          <p14:tracePt t="13657" x="8108950" y="3930650"/>
          <p14:tracePt t="13673" x="8108950" y="3938588"/>
          <p14:tracePt t="13687" x="8108950" y="3948113"/>
          <p14:tracePt t="13693" x="8108950" y="3956050"/>
          <p14:tracePt t="13703" x="8108950" y="3979863"/>
          <p14:tracePt t="13713" x="8108950" y="3987800"/>
          <p14:tracePt t="13720" x="8108950" y="3995738"/>
          <p14:tracePt t="13727" x="8108950" y="4003675"/>
          <p14:tracePt t="13743" x="8108950" y="4011613"/>
          <p14:tracePt t="13759" x="8101013" y="4019550"/>
          <p14:tracePt t="13769" x="8101013" y="4027488"/>
          <p14:tracePt t="13784" x="8101013" y="4035425"/>
          <p14:tracePt t="13800" x="8101013" y="4043363"/>
          <p14:tracePt t="13860" x="8101013" y="4051300"/>
          <p14:tracePt t="13867" x="8101013" y="4059238"/>
          <p14:tracePt t="13909" x="8101013" y="4067175"/>
          <p14:tracePt t="13971" x="8101013" y="4075113"/>
          <p14:tracePt t="15850" x="8108950" y="4067175"/>
          <p14:tracePt t="15857" x="8124825" y="4059238"/>
          <p14:tracePt t="15868" x="8156575" y="4027488"/>
          <p14:tracePt t="15877" x="8180388" y="4011613"/>
          <p14:tracePt t="15881" x="8229600" y="3995738"/>
          <p14:tracePt t="15891" x="8269288" y="3963988"/>
          <p14:tracePt t="15896" x="8324850" y="3938588"/>
          <p14:tracePt t="15919" x="8499475" y="3827463"/>
          <p14:tracePt t="15923" x="8596313" y="3763963"/>
          <p14:tracePt t="15931" x="8699500" y="3692525"/>
          <p14:tracePt t="15937" x="8794750" y="3613150"/>
          <p14:tracePt t="15947" x="8899525" y="3508375"/>
          <p14:tracePt t="15957" x="8963025" y="3429000"/>
          <p14:tracePt t="15963" x="9018588" y="3349625"/>
          <p14:tracePt t="15973" x="9066213" y="3278188"/>
          <p14:tracePt t="15977" x="9097963" y="3213100"/>
          <p14:tracePt t="15990" x="9105900" y="3181350"/>
          <p14:tracePt t="15997" x="9113838" y="3157538"/>
          <p14:tracePt t="16004" x="9121775" y="3133725"/>
          <p14:tracePt t="16013" x="9121775" y="3125788"/>
          <p14:tracePt t="16029" x="9121775" y="3117850"/>
          <p14:tracePt t="16039" x="9121775" y="3109913"/>
          <p14:tracePt t="16122" x="9129713" y="3109913"/>
          <p14:tracePt t="16128" x="9129713" y="3101975"/>
          <p14:tracePt t="16142" x="9137650" y="3086100"/>
          <p14:tracePt t="16162" x="9137650" y="3078163"/>
          <p14:tracePt t="16178" x="9137650" y="3070225"/>
          <p14:tracePt t="16280" x="9129713" y="3070225"/>
          <p14:tracePt t="16290" x="9121775" y="3070225"/>
          <p14:tracePt t="16294" x="9105900" y="3070225"/>
          <p14:tracePt t="16304" x="9097963" y="3070225"/>
          <p14:tracePt t="16320" x="9082088" y="3070225"/>
          <p14:tracePt t="16344" x="9074150" y="3070225"/>
          <p14:tracePt t="16367" x="9066213" y="3070225"/>
          <p14:tracePt t="16385" x="9050338" y="3070225"/>
          <p14:tracePt t="16391" x="9042400" y="3070225"/>
          <p14:tracePt t="16431" x="9034463" y="3070225"/>
          <p14:tracePt t="16447" x="9026525" y="3070225"/>
          <p14:tracePt t="16469" x="9018588" y="3070225"/>
          <p14:tracePt t="16481" x="9002713" y="3070225"/>
          <p14:tracePt t="16503" x="8994775" y="3070225"/>
          <p14:tracePt t="16523" x="8986838" y="3070225"/>
          <p14:tracePt t="16692" x="9002713" y="3070225"/>
          <p14:tracePt t="16703" x="9018588" y="3070225"/>
          <p14:tracePt t="16709" x="9034463" y="3062288"/>
          <p14:tracePt t="16719" x="9050338" y="3062288"/>
          <p14:tracePt t="16729" x="9074150" y="3054350"/>
          <p14:tracePt t="16735" x="9097963" y="3046413"/>
          <p14:tracePt t="16745" x="9121775" y="3030538"/>
          <p14:tracePt t="16749" x="9145588" y="3022600"/>
          <p14:tracePt t="16759" x="9169400" y="3006725"/>
          <p14:tracePt t="16770" x="9185275" y="2998788"/>
          <p14:tracePt t="16775" x="9217025" y="2982913"/>
          <p14:tracePt t="16785" x="9234488" y="2974975"/>
          <p14:tracePt t="16789" x="9250363" y="2967038"/>
          <p14:tracePt t="16821" x="9258300" y="2967038"/>
          <p14:tracePt t="16859" x="9266238" y="2967038"/>
          <p14:tracePt t="16875" x="9274175" y="2967038"/>
          <p14:tracePt t="16888" x="9282113" y="2967038"/>
          <p14:tracePt t="16903" x="9290050" y="2967038"/>
          <p14:tracePt t="17166" x="9282113" y="2967038"/>
          <p14:tracePt t="17177" x="9266238" y="2974975"/>
          <p14:tracePt t="17182" x="9258300" y="2974975"/>
          <p14:tracePt t="17193" x="9250363" y="2974975"/>
          <p14:tracePt t="17204" x="9242425" y="2990850"/>
          <p14:tracePt t="17209" x="9224963" y="2990850"/>
          <p14:tracePt t="17220" x="9209088" y="3006725"/>
          <p14:tracePt t="17223" x="9193213" y="3014663"/>
          <p14:tracePt t="17233" x="9169400" y="3030538"/>
          <p14:tracePt t="17243" x="9161463" y="3046413"/>
          <p14:tracePt t="17249" x="9129713" y="3062288"/>
          <p14:tracePt t="17259" x="9113838" y="3078163"/>
          <p14:tracePt t="17263" x="9090025" y="3101975"/>
          <p14:tracePt t="17275" x="9066213" y="3125788"/>
          <p14:tracePt t="17287" x="9042400" y="3141663"/>
          <p14:tracePt t="17290" x="9026525" y="3165475"/>
          <p14:tracePt t="17299" x="9018588" y="3189288"/>
          <p14:tracePt t="17304" x="9002713" y="3205163"/>
          <p14:tracePt t="17315" x="9002713" y="3213100"/>
          <p14:tracePt t="17325" x="8994775" y="3228975"/>
          <p14:tracePt t="17329" x="8986838" y="3228975"/>
          <p14:tracePt t="17339" x="8986838" y="3236913"/>
          <p14:tracePt t="17424" x="8986838" y="3252788"/>
          <p14:tracePt t="17438" x="8986838" y="3262313"/>
          <p14:tracePt t="17464" x="8986838" y="3270250"/>
          <p14:tracePt t="17480" x="8986838" y="3286125"/>
          <p14:tracePt t="17490" x="8986838" y="3294063"/>
          <p14:tracePt t="17494" x="8986838" y="3302000"/>
          <p14:tracePt t="17506" x="8986838" y="3317875"/>
          <p14:tracePt t="17520" x="8978900" y="3325813"/>
          <p14:tracePt t="17531" x="8978900" y="3333750"/>
          <p14:tracePt t="17606" x="8970963" y="3341688"/>
          <p14:tracePt t="17621" x="8970963" y="3349625"/>
          <p14:tracePt t="17653" x="8970963" y="3357563"/>
          <p14:tracePt t="17663" x="8963025" y="3357563"/>
          <p14:tracePt t="17958" x="8970963" y="3357563"/>
          <p14:tracePt t="17970" x="8978900" y="3357563"/>
          <p14:tracePt t="17984" x="8994775" y="3357563"/>
          <p14:tracePt t="17994" x="9002713" y="3357563"/>
          <p14:tracePt t="18000" x="9018588" y="3357563"/>
          <p14:tracePt t="18022" x="9034463" y="3357563"/>
          <p14:tracePt t="18035" x="9042400" y="3357563"/>
          <p14:tracePt t="18050" x="9050338" y="3357563"/>
          <p14:tracePt t="18054" x="9058275" y="3357563"/>
          <p14:tracePt t="18070" x="9066213" y="3357563"/>
          <p14:tracePt t="18080" x="9074150" y="3357563"/>
          <p14:tracePt t="18090" x="9097963" y="3357563"/>
          <p14:tracePt t="18096" x="9113838" y="3357563"/>
          <p14:tracePt t="18107" x="9145588" y="3357563"/>
          <p14:tracePt t="18111" x="9153525" y="3357563"/>
          <p14:tracePt t="18121" x="9193213" y="3357563"/>
          <p14:tracePt t="18131" x="9224963" y="3357563"/>
          <p14:tracePt t="18137" x="9274175" y="3357563"/>
          <p14:tracePt t="18147" x="9305925" y="3349625"/>
          <p14:tracePt t="18151" x="9361488" y="3341688"/>
          <p14:tracePt t="18161" x="9369425" y="3341688"/>
          <p14:tracePt t="18171" x="9377363" y="3341688"/>
          <p14:tracePt t="18247" x="9385300" y="3341688"/>
          <p14:tracePt t="18257" x="9393238" y="3341688"/>
          <p14:tracePt t="18272" x="9401175" y="3341688"/>
          <p14:tracePt t="18288" x="9417050" y="3341688"/>
          <p14:tracePt t="18297" x="9432925" y="3341688"/>
          <p14:tracePt t="18305" x="9456738" y="3341688"/>
          <p14:tracePt t="18313" x="9472613" y="3341688"/>
          <p14:tracePt t="18323" x="9488488" y="3341688"/>
          <p14:tracePt t="18328" x="9496425" y="3341688"/>
          <p14:tracePt t="18336" x="9504363" y="3341688"/>
          <p14:tracePt t="18422" x="9512300" y="3341688"/>
          <p14:tracePt t="18432" x="9520238" y="3341688"/>
          <p14:tracePt t="18471" x="9528175" y="3341688"/>
          <p14:tracePt t="18479" x="9536113" y="3341688"/>
          <p14:tracePt t="18494" x="9544050" y="3341688"/>
          <p14:tracePt t="18660" x="9551988" y="3341688"/>
          <p14:tracePt t="18948" x="9544050" y="3341688"/>
          <p14:tracePt t="18962" x="9536113" y="3341688"/>
          <p14:tracePt t="18978" x="9528175" y="3341688"/>
          <p14:tracePt t="18988" x="9520238" y="3341688"/>
          <p14:tracePt t="19002" x="9512300" y="3341688"/>
          <p14:tracePt t="19013" x="9504363" y="3349625"/>
          <p14:tracePt t="19019" x="9496425" y="3357563"/>
          <p14:tracePt t="19029" x="9488488" y="3357563"/>
          <p14:tracePt t="19038" x="9480550" y="3365500"/>
          <p14:tracePt t="19044" x="9464675" y="3373438"/>
          <p14:tracePt t="19054" x="9456738" y="3381375"/>
          <p14:tracePt t="19058" x="9448800" y="3389313"/>
          <p14:tracePt t="19068" x="9432925" y="3405188"/>
          <p14:tracePt t="19078" x="9417050" y="3413125"/>
          <p14:tracePt t="19085" x="9401175" y="3421063"/>
          <p14:tracePt t="19095" x="9385300" y="3436938"/>
          <p14:tracePt t="19099" x="9361488" y="3452813"/>
          <p14:tracePt t="19109" x="9353550" y="3460750"/>
          <p14:tracePt t="19119" x="9337675" y="3476625"/>
          <p14:tracePt t="19125" x="9321800" y="3484563"/>
          <p14:tracePt t="19135" x="9305925" y="3508375"/>
          <p14:tracePt t="19139" x="9290050" y="3516313"/>
          <p14:tracePt t="19151" x="9266238" y="3532188"/>
          <p14:tracePt t="19161" x="9258300" y="3548063"/>
          <p14:tracePt t="19167" x="9242425" y="3556000"/>
          <p14:tracePt t="19177" x="9224963" y="3579813"/>
          <p14:tracePt t="19183" x="9217025" y="3595688"/>
          <p14:tracePt t="19193" x="9201150" y="3613150"/>
          <p14:tracePt t="19197" x="9193213" y="3629025"/>
          <p14:tracePt t="19207" x="9169400" y="3652838"/>
          <p14:tracePt t="19223" x="9153525" y="3668713"/>
          <p14:tracePt t="19233" x="9145588" y="3684588"/>
          <p14:tracePt t="19238" x="9129713" y="3708400"/>
          <p14:tracePt t="19247" x="9105900" y="3724275"/>
          <p14:tracePt t="19253" x="9090025" y="3732213"/>
          <p14:tracePt t="19264" x="9058275" y="3771900"/>
          <p14:tracePt t="19272" x="9042400" y="3787775"/>
          <p14:tracePt t="19278" x="9042400" y="3795713"/>
          <p14:tracePt t="19292" x="9034463" y="3795713"/>
          <p14:tracePt t="19302" x="9026525" y="3795713"/>
          <p14:tracePt t="19319" x="9018588" y="3803650"/>
          <p14:tracePt t="19325" x="9010650" y="3811588"/>
          <p14:tracePt t="19335" x="9002713" y="3811588"/>
          <p14:tracePt t="19345" x="8986838" y="3811588"/>
          <p14:tracePt t="19359" x="8978900" y="3819525"/>
          <p14:tracePt t="19365" x="8970963" y="3819525"/>
          <p14:tracePt t="19375" x="8955088" y="3819525"/>
          <p14:tracePt t="19385" x="8955088" y="3827463"/>
          <p14:tracePt t="19391" x="8947150" y="3827463"/>
          <p14:tracePt t="19405" x="8939213" y="3827463"/>
          <p14:tracePt t="19441" x="8939213" y="3835400"/>
          <p14:tracePt t="19465" x="8931275" y="3835400"/>
          <p14:tracePt t="19480" x="8923338" y="3835400"/>
          <p14:tracePt t="19490" x="8923338" y="3843338"/>
          <p14:tracePt t="19494" x="8907463" y="3843338"/>
          <p14:tracePt t="19506" x="8899525" y="3843338"/>
          <p14:tracePt t="19510" x="8891588" y="3843338"/>
          <p14:tracePt t="19523" x="8891588" y="3851275"/>
          <p14:tracePt t="19527" x="8883650" y="3851275"/>
          <p14:tracePt t="19553" x="8874125" y="3851275"/>
          <p14:tracePt t="19788" x="8891588" y="3851275"/>
          <p14:tracePt t="19798" x="8907463" y="3851275"/>
          <p14:tracePt t="19805" x="8915400" y="3843338"/>
          <p14:tracePt t="19815" x="8931275" y="3835400"/>
          <p14:tracePt t="19823" x="8939213" y="3835400"/>
          <p14:tracePt t="19829" x="8947150" y="3835400"/>
          <p14:tracePt t="19839" x="8955088" y="3835400"/>
          <p14:tracePt t="19845" x="8955088" y="3827463"/>
          <p14:tracePt t="19873" x="8963025" y="3827463"/>
          <p14:tracePt t="19875" x="8970963" y="3827463"/>
          <p14:tracePt t="19885" x="8978900" y="3819525"/>
          <p14:tracePt t="19905" x="8994775" y="3819525"/>
          <p14:tracePt t="19910" x="9002713" y="3819525"/>
          <p14:tracePt t="19924" x="9018588" y="3819525"/>
          <p14:tracePt t="19930" x="9026525" y="3811588"/>
          <p14:tracePt t="19940" x="9042400" y="3811588"/>
          <p14:tracePt t="19967" x="9050338" y="3811588"/>
          <p14:tracePt t="19973" x="9058275" y="3811588"/>
          <p14:tracePt t="19997" x="9066213" y="3811588"/>
          <p14:tracePt t="20001" x="9074150" y="3803650"/>
          <p14:tracePt t="20013" x="9082088" y="3803650"/>
          <p14:tracePt t="20017" x="9090025" y="3803650"/>
          <p14:tracePt t="20029" x="9097963" y="3803650"/>
          <p14:tracePt t="20040" x="9105900" y="3803650"/>
          <p14:tracePt t="20043" x="9113838" y="3803650"/>
          <p14:tracePt t="20057" x="9121775" y="3803650"/>
          <p14:tracePt t="20078" x="9137650" y="3803650"/>
          <p14:tracePt t="20084" x="9145588" y="3795713"/>
          <p14:tracePt t="20094" x="9161463" y="3795713"/>
          <p14:tracePt t="20099" x="9169400" y="3795713"/>
          <p14:tracePt t="20109" x="9193213" y="3787775"/>
          <p14:tracePt t="20120" x="9209088" y="3787775"/>
          <p14:tracePt t="20123" x="9217025" y="3787775"/>
          <p14:tracePt t="20133" x="9224963" y="3787775"/>
          <p14:tracePt t="20139" x="9234488" y="3787775"/>
          <p14:tracePt t="20159" x="9242425" y="3787775"/>
          <p14:tracePt t="20616" x="9234488" y="3787775"/>
          <p14:tracePt t="20642" x="9217025" y="3787775"/>
          <p14:tracePt t="20658" x="9209088" y="3787775"/>
          <p14:tracePt t="20662" x="9201150" y="3803650"/>
          <p14:tracePt t="20673" x="9193213" y="3803650"/>
          <p14:tracePt t="20690" x="9185275" y="3811588"/>
          <p14:tracePt t="20699" x="9177338" y="3819525"/>
          <p14:tracePt t="20713" x="9169400" y="3827463"/>
          <p14:tracePt t="20760" x="9169400" y="3835400"/>
          <p14:tracePt t="20775" x="9169400" y="3851275"/>
          <p14:tracePt t="20779" x="9169400" y="3859213"/>
          <p14:tracePt t="20792" x="9185275" y="3875088"/>
          <p14:tracePt t="20798" x="9209088" y="3883025"/>
          <p14:tracePt t="20808" x="9234488" y="3890963"/>
          <p14:tracePt t="20813" x="9274175" y="3898900"/>
          <p14:tracePt t="20824" x="9305925" y="3906838"/>
          <p14:tracePt t="20829" x="9361488" y="3906838"/>
          <p14:tracePt t="20840" x="9417050" y="3914775"/>
          <p14:tracePt t="20844" x="9472613" y="3914775"/>
          <p14:tracePt t="20857" x="9544050" y="3914775"/>
          <p14:tracePt t="20863" x="9617075" y="3914775"/>
          <p14:tracePt t="20869" x="9664700" y="3914775"/>
          <p14:tracePt t="20893" x="9728200" y="3914775"/>
          <p14:tracePt t="20895" x="9752013" y="3914775"/>
          <p14:tracePt t="20908" x="9759950" y="3914775"/>
          <p14:tracePt t="20941" x="9759950" y="3906838"/>
          <p14:tracePt t="21044" x="9767888" y="3906838"/>
          <p14:tracePt t="21070" x="9775825" y="3906838"/>
          <p14:tracePt t="21100" x="9783763" y="3914775"/>
          <p14:tracePt t="21110" x="9791700" y="3914775"/>
          <p14:tracePt t="21114" x="9799638" y="3930650"/>
          <p14:tracePt t="21126" x="9807575" y="3938588"/>
          <p14:tracePt t="21140" x="9815513" y="3948113"/>
          <p14:tracePt t="21156" x="9815513" y="3963988"/>
          <p14:tracePt t="21166" x="9823450" y="3963988"/>
          <p14:tracePt t="21176" x="9823450" y="3979863"/>
          <p14:tracePt t="21181" x="9823450" y="3987800"/>
          <p14:tracePt t="21190" x="9823450" y="4003675"/>
          <p14:tracePt t="21197" x="9823450" y="4019550"/>
          <p14:tracePt t="21207" x="9823450" y="4035425"/>
          <p14:tracePt t="21217" x="9823450" y="4043363"/>
          <p14:tracePt t="21221" x="9823450" y="4051300"/>
          <p14:tracePt t="21231" x="9823450" y="4059238"/>
          <p14:tracePt t="21237" x="9823450" y="4067175"/>
          <p14:tracePt t="21247" x="9823450" y="4075113"/>
          <p14:tracePt t="21257" x="9823450" y="4083050"/>
          <p14:tracePt t="21274" x="9823450" y="4098925"/>
          <p14:tracePt t="21288" x="9815513" y="4106863"/>
          <p14:tracePt t="21297" x="9807575" y="4106863"/>
          <p14:tracePt t="21303" x="9799638" y="4114800"/>
          <p14:tracePt t="21313" x="9791700" y="4114800"/>
          <p14:tracePt t="21319" x="9775825" y="4122738"/>
          <p14:tracePt t="21327" x="9744075" y="4130675"/>
          <p14:tracePt t="21337" x="9728200" y="4130675"/>
          <p14:tracePt t="21343" x="9704388" y="4138613"/>
          <p14:tracePt t="21353" x="9672638" y="4154488"/>
          <p14:tracePt t="21361" x="9625013" y="4170363"/>
          <p14:tracePt t="21369" x="9585325" y="4178300"/>
          <p14:tracePt t="21379" x="9551988" y="4186238"/>
          <p14:tracePt t="21383" x="9496425" y="4202113"/>
          <p14:tracePt t="21395" x="9480550" y="4202113"/>
          <p14:tracePt t="21399" x="9464675" y="4217988"/>
          <p14:tracePt t="21409" x="9456738" y="4217988"/>
          <p14:tracePt t="21419" x="9448800" y="4217988"/>
          <p14:tracePt t="21423" x="9440863" y="4225925"/>
          <p14:tracePt t="21433" x="9432925" y="4225925"/>
          <p14:tracePt t="21440" x="9417050" y="4233863"/>
          <p14:tracePt t="21449" x="9401175" y="4233863"/>
          <p14:tracePt t="21455" x="9385300" y="4233863"/>
          <p14:tracePt t="21465" x="9369425" y="4233863"/>
          <p14:tracePt t="21475" x="9345613" y="4241800"/>
          <p14:tracePt t="21481" x="9321800" y="4249738"/>
          <p14:tracePt t="21492" x="9290050" y="4257675"/>
          <p14:tracePt t="21497" x="9258300" y="4265613"/>
          <p14:tracePt t="21507" x="9234488" y="4265613"/>
          <p14:tracePt t="21513" x="9209088" y="4265613"/>
          <p14:tracePt t="21524" x="9185275" y="4265613"/>
          <p14:tracePt t="21527" x="9169400" y="4265613"/>
          <p14:tracePt t="21537" x="9161463" y="4265613"/>
          <p14:tracePt t="21547" x="9153525" y="4273550"/>
          <p14:tracePt t="21553" x="9145588" y="4273550"/>
          <p14:tracePt t="21563" x="9129713" y="4273550"/>
          <p14:tracePt t="21579" x="9113838" y="4273550"/>
          <p14:tracePt t="21585" x="9105900" y="4273550"/>
          <p14:tracePt t="21595" x="9097963" y="4273550"/>
          <p14:tracePt t="21605" x="9090025" y="4273550"/>
          <p14:tracePt t="21625" x="9082088" y="4273550"/>
          <p14:tracePt t="21655" x="9074150" y="4273550"/>
          <p14:tracePt t="21695" x="9066213" y="4273550"/>
          <p14:tracePt t="21701" x="9058275" y="4273550"/>
          <p14:tracePt t="21714" x="9050338" y="4273550"/>
          <p14:tracePt t="21724" x="9034463" y="4273550"/>
          <p14:tracePt t="21734" x="9010650" y="4273550"/>
          <p14:tracePt t="21740" x="9002713" y="4273550"/>
          <p14:tracePt t="21896" x="8994775" y="4273550"/>
          <p14:tracePt t="21921" x="8986838" y="4273550"/>
          <p14:tracePt t="22088" x="8994775" y="4273550"/>
          <p14:tracePt t="22103" x="9010650" y="4273550"/>
          <p14:tracePt t="22109" x="9018588" y="4273550"/>
          <p14:tracePt t="22119" x="9026525" y="4273550"/>
          <p14:tracePt t="22125" x="9042400" y="4265613"/>
          <p14:tracePt t="22133" x="9058275" y="4265613"/>
          <p14:tracePt t="22149" x="9074150" y="4257675"/>
          <p14:tracePt t="22160" x="9082088" y="4257675"/>
          <p14:tracePt t="22165" x="9097963" y="4249738"/>
          <p14:tracePt t="22176" x="9105900" y="4249738"/>
          <p14:tracePt t="22185" x="9129713" y="4249738"/>
          <p14:tracePt t="22189" x="9153525" y="4249738"/>
          <p14:tracePt t="22199" x="9177338" y="4249738"/>
          <p14:tracePt t="22205" x="9209088" y="4249738"/>
          <p14:tracePt t="22215" x="9234488" y="4241800"/>
          <p14:tracePt t="22225" x="9282113" y="4241800"/>
          <p14:tracePt t="22231" x="9313863" y="4233863"/>
          <p14:tracePt t="22242" x="9361488" y="4225925"/>
          <p14:tracePt t="22245" x="9393238" y="4217988"/>
          <p14:tracePt t="22255" x="9409113" y="4210050"/>
          <p14:tracePt t="22261" x="9424988" y="4210050"/>
          <p14:tracePt t="22341" x="9424988" y="4202113"/>
          <p14:tracePt t="22370" x="9432925" y="4202113"/>
          <p14:tracePt t="22460" x="9440863" y="4202113"/>
          <p14:tracePt t="22464" x="9448800" y="4202113"/>
          <p14:tracePt t="22476" x="9464675" y="4202113"/>
          <p14:tracePt t="22482" x="9480550" y="4202113"/>
          <p14:tracePt t="22496" x="9488488" y="4202113"/>
          <p14:tracePt t="22510" x="9496425" y="4202113"/>
          <p14:tracePt t="22682" x="9504363" y="4202113"/>
          <p14:tracePt t="22699" x="9512300" y="4202113"/>
          <p14:tracePt t="22784" x="9520238" y="4202113"/>
          <p14:tracePt t="27378" x="9528175" y="4202113"/>
          <p14:tracePt t="27385" x="9536113" y="4194175"/>
          <p14:tracePt t="27395" x="9544050" y="4194175"/>
          <p14:tracePt t="27404" x="9551988" y="4186238"/>
          <p14:tracePt t="27409" x="9559925" y="4178300"/>
          <p14:tracePt t="27419" x="9567863" y="4170363"/>
          <p14:tracePt t="27425" x="9585325" y="4154488"/>
          <p14:tracePt t="27435" x="9609138" y="4130675"/>
          <p14:tracePt t="27446" x="9625013" y="4122738"/>
          <p14:tracePt t="27451" x="9648825" y="4106863"/>
          <p14:tracePt t="27461" x="9664700" y="4083050"/>
          <p14:tracePt t="27467" x="9672638" y="4067175"/>
          <p14:tracePt t="27475" x="9688513" y="4051300"/>
          <p14:tracePt t="27485" x="9696450" y="4035425"/>
          <p14:tracePt t="27491" x="9712325" y="4019550"/>
          <p14:tracePt t="27501" x="9720263" y="4011613"/>
          <p14:tracePt t="27505" x="9720263" y="3995738"/>
          <p14:tracePt t="27517" x="9736138" y="3979863"/>
          <p14:tracePt t="27525" x="9736138" y="3956050"/>
          <p14:tracePt t="27532" x="9744075" y="3938588"/>
          <p14:tracePt t="27541" x="9744075" y="3922713"/>
          <p14:tracePt t="27547" x="9752013" y="3898900"/>
          <p14:tracePt t="27557" x="9752013" y="3867150"/>
          <p14:tracePt t="27567" x="9759950" y="3835400"/>
          <p14:tracePt t="27571" x="9759950" y="3803650"/>
          <p14:tracePt t="27581" x="9759950" y="3779838"/>
          <p14:tracePt t="27587" x="9759950" y="3756025"/>
          <p14:tracePt t="27598" x="9759950" y="3732213"/>
          <p14:tracePt t="27607" x="9744075" y="3700463"/>
          <p14:tracePt t="27611" x="9736138" y="3684588"/>
          <p14:tracePt t="27621" x="9728200" y="3636963"/>
          <p14:tracePt t="27627" x="9712325" y="3605213"/>
          <p14:tracePt t="27639" x="9696450" y="3579813"/>
          <p14:tracePt t="27646" x="9688513" y="3548063"/>
          <p14:tracePt t="27650" x="9672638" y="3516313"/>
          <p14:tracePt t="27660" x="9648825" y="3484563"/>
          <p14:tracePt t="27666" x="9632950" y="3460750"/>
          <p14:tracePt t="27677" x="9617075" y="3429000"/>
          <p14:tracePt t="27686" x="9601200" y="3413125"/>
          <p14:tracePt t="27691" x="9593263" y="3397250"/>
          <p14:tracePt t="27701" x="9575800" y="3373438"/>
          <p14:tracePt t="27707" x="9567863" y="3357563"/>
          <p14:tracePt t="27717" x="9551988" y="3341688"/>
          <p14:tracePt t="27727" x="9544050" y="3325813"/>
          <p14:tracePt t="27732" x="9536113" y="3317875"/>
          <p14:tracePt t="27743" x="9528175" y="3309938"/>
          <p14:tracePt t="27746" x="9528175" y="3302000"/>
          <p14:tracePt t="27757" x="9520238" y="3286125"/>
          <p14:tracePt t="27769" x="9496425" y="3270250"/>
          <p14:tracePt t="27773" x="9496425" y="3262313"/>
          <p14:tracePt t="27785" x="9472613" y="3236913"/>
          <p14:tracePt t="27791" x="9464675" y="3228975"/>
          <p14:tracePt t="27801" x="9448800" y="3213100"/>
          <p14:tracePt t="27805" x="9432925" y="3197225"/>
          <p14:tracePt t="27815" x="9409113" y="3189288"/>
          <p14:tracePt t="27821" x="9393238" y="3173413"/>
          <p14:tracePt t="27832" x="9377363" y="3165475"/>
          <p14:tracePt t="27841" x="9353550" y="3141663"/>
          <p14:tracePt t="27846" x="9345613" y="3133725"/>
          <p14:tracePt t="27855" x="9321800" y="3117850"/>
          <p14:tracePt t="27861" x="9305925" y="3109913"/>
          <p14:tracePt t="27871" x="9297988" y="3101975"/>
          <p14:tracePt t="27881" x="9282113" y="3094038"/>
          <p14:tracePt t="27884" x="9266238" y="3086100"/>
          <p14:tracePt t="27895" x="9258300" y="3078163"/>
          <p14:tracePt t="27900" x="9250363" y="3078163"/>
          <p14:tracePt t="27910" x="9242425" y="3070225"/>
          <p14:tracePt t="27920" x="9234488" y="3070225"/>
          <p14:tracePt t="27936" x="9224963" y="3062288"/>
          <p14:tracePt t="27963" x="9217025" y="3062288"/>
          <p14:tracePt t="27966" x="9209088" y="3054350"/>
          <p14:tracePt t="27977" x="9201150" y="3054350"/>
          <p14:tracePt t="27991" x="9193213" y="3046413"/>
          <p14:tracePt t="27997" x="9177338" y="3046413"/>
          <p14:tracePt t="28007" x="9161463" y="3038475"/>
          <p14:tracePt t="28017" x="9153525" y="3030538"/>
          <p14:tracePt t="28023" x="9137650" y="3022600"/>
          <p14:tracePt t="28033" x="9129713" y="3022600"/>
          <p14:tracePt t="28037" x="9113838" y="3014663"/>
          <p14:tracePt t="28047" x="9105900" y="3006725"/>
          <p14:tracePt t="28057" x="9097963" y="3006725"/>
          <p14:tracePt t="28063" x="9090025" y="3006725"/>
          <p14:tracePt t="28077" x="9082088" y="3006725"/>
          <p14:tracePt t="28087" x="9074150" y="3006725"/>
          <p14:tracePt t="28103" x="9066213" y="3006725"/>
          <p14:tracePt t="28114" x="9050338" y="3006725"/>
          <p14:tracePt t="28117" x="9042400" y="3006725"/>
          <p14:tracePt t="28127" x="9034463" y="3006725"/>
          <p14:tracePt t="28133" x="9026525" y="3006725"/>
          <p14:tracePt t="28143" x="9010650" y="3006725"/>
          <p14:tracePt t="28153" x="9002713" y="3006725"/>
          <p14:tracePt t="28159" x="8994775" y="2998788"/>
          <p14:tracePt t="28169" x="8978900" y="2998788"/>
          <p14:tracePt t="28173" x="8963025" y="2990850"/>
          <p14:tracePt t="28183" x="8955088" y="2990850"/>
          <p14:tracePt t="28193" x="8939213" y="2990850"/>
          <p14:tracePt t="28199" x="8923338" y="2990850"/>
          <p14:tracePt t="28208" x="8907463" y="2982913"/>
          <p14:tracePt t="28212" x="8899525" y="2982913"/>
          <p14:tracePt t="28222" x="8891588" y="2974975"/>
          <p14:tracePt t="28232" x="8874125" y="2974975"/>
          <p14:tracePt t="28238" x="8866188" y="2974975"/>
          <p14:tracePt t="28248" x="8858250" y="2974975"/>
          <p14:tracePt t="28252" x="8834438" y="2967038"/>
          <p14:tracePt t="28264" x="8818563" y="2967038"/>
          <p14:tracePt t="28275" x="8810625" y="2967038"/>
          <p14:tracePt t="28279" x="8802688" y="2967038"/>
          <p14:tracePt t="28295" x="8794750" y="2967038"/>
          <p14:tracePt t="28305" x="8778875" y="2967038"/>
          <p14:tracePt t="28319" x="8763000" y="2967038"/>
          <p14:tracePt t="28330" x="8755063" y="2967038"/>
          <p14:tracePt t="28335" x="8731250" y="2967038"/>
          <p14:tracePt t="28346" x="8723313" y="2967038"/>
          <p14:tracePt t="28355" x="8715375" y="2967038"/>
          <p14:tracePt t="28359" x="8691563" y="2967038"/>
          <p14:tracePt t="28369" x="8667750" y="2967038"/>
          <p14:tracePt t="28375" x="8659813" y="2967038"/>
          <p14:tracePt t="28385" x="8643938" y="2967038"/>
          <p14:tracePt t="28395" x="8636000" y="2967038"/>
          <p14:tracePt t="28401" x="8628063" y="2967038"/>
          <p14:tracePt t="28411" x="8620125" y="2967038"/>
          <p14:tracePt t="28425" x="8612188" y="2967038"/>
          <p14:tracePt t="28440" x="8604250" y="2967038"/>
          <p14:tracePt t="28484" x="8596313" y="2967038"/>
          <p14:tracePt t="28520" x="8588375" y="2967038"/>
          <p14:tracePt t="28530" x="8580438" y="2967038"/>
          <p14:tracePt t="28536" x="8572500" y="2967038"/>
          <p14:tracePt t="28560" x="8564563" y="2967038"/>
          <p14:tracePt t="28570" x="8556625" y="2967038"/>
          <p14:tracePt t="28576" x="8548688" y="2967038"/>
          <p14:tracePt t="28593" x="8540750" y="2967038"/>
          <p14:tracePt t="28614" x="8531225" y="2967038"/>
          <p14:tracePt t="28627" x="8515350" y="2967038"/>
          <p14:tracePt t="28642" x="8507413" y="2967038"/>
          <p14:tracePt t="28666" x="8499475" y="2967038"/>
          <p14:tracePt t="28683" x="8483600" y="2967038"/>
          <p14:tracePt t="28687" x="8475663" y="2967038"/>
          <p14:tracePt t="28697" x="8459788" y="2967038"/>
          <p14:tracePt t="28715" x="8451850" y="2967038"/>
          <p14:tracePt t="28723" x="8443913" y="2967038"/>
          <p14:tracePt t="28793" x="8435975" y="2967038"/>
          <p14:tracePt t="28888" x="8428038" y="2967038"/>
          <p14:tracePt t="28900" x="8420100" y="2967038"/>
          <p14:tracePt t="28905" x="8412163" y="2967038"/>
          <p14:tracePt t="28916" x="8396288" y="2967038"/>
          <p14:tracePt t="28919" x="8388350" y="2967038"/>
          <p14:tracePt t="28929" x="8380413" y="2967038"/>
          <p14:tracePt t="28941" x="8372475" y="2967038"/>
          <p14:tracePt t="28945" x="8364538" y="2967038"/>
          <p14:tracePt t="28955" x="8356600" y="2967038"/>
          <p14:tracePt t="28961" x="8356600" y="2974975"/>
          <p14:tracePt t="28971" x="8348663" y="2974975"/>
          <p14:tracePt t="28985" x="8340725" y="2974975"/>
          <p14:tracePt t="29001" x="8332788" y="2974975"/>
          <p14:tracePt t="29011" x="8324850" y="2974975"/>
          <p14:tracePt t="29056" x="8316913" y="2974975"/>
          <p14:tracePt t="29102" x="8316913" y="2982913"/>
          <p14:tracePt t="29127" x="8308975" y="2982913"/>
          <p14:tracePt t="29474" x="8316913" y="2982913"/>
          <p14:tracePt t="29499" x="8324850" y="2982913"/>
          <p14:tracePt t="29510" x="8332788" y="2982913"/>
          <p14:tracePt t="29525" x="8340725" y="2982913"/>
          <p14:tracePt t="29529" x="8348663" y="2982913"/>
          <p14:tracePt t="29541" x="8356600" y="2982913"/>
          <p14:tracePt t="29571" x="8364538" y="2982913"/>
          <p14:tracePt t="29595" x="8372475" y="2982913"/>
          <p14:tracePt t="29611" x="8380413" y="2982913"/>
          <p14:tracePt t="29616" x="8388350" y="2982913"/>
          <p14:tracePt t="29633" x="8396288" y="2982913"/>
          <p14:tracePt t="29651" x="8404225" y="2982913"/>
          <p14:tracePt t="29667" x="8412163" y="2982913"/>
          <p14:tracePt t="29686" x="8420100" y="2982913"/>
          <p14:tracePt t="29716" x="8428038" y="2982913"/>
          <p14:tracePt t="29731" x="8435975" y="2982913"/>
          <p14:tracePt t="29743" x="8443913" y="2982913"/>
          <p14:tracePt t="29753" x="8459788" y="2982913"/>
          <p14:tracePt t="29757" x="8467725" y="2982913"/>
          <p14:tracePt t="29767" x="8475663" y="2982913"/>
          <p14:tracePt t="29771" x="8491538" y="2982913"/>
          <p14:tracePt t="29964" x="8499475" y="2982913"/>
          <p14:tracePt t="30004" x="8507413" y="2982913"/>
          <p14:tracePt t="30034" x="8515350" y="2982913"/>
          <p14:tracePt t="30078" x="8523288" y="2982913"/>
          <p14:tracePt t="30110" x="8531225" y="2982913"/>
          <p14:tracePt t="30124" x="8548688" y="2982913"/>
          <p14:tracePt t="30130" x="8572500" y="2982913"/>
          <p14:tracePt t="30145" x="8588375" y="2982913"/>
          <p14:tracePt t="30155" x="8596313" y="2982913"/>
          <p14:tracePt t="30182" x="8604250" y="2982913"/>
          <p14:tracePt t="30270" x="8612188" y="2982913"/>
          <p14:tracePt t="30422" x="8620125" y="2982913"/>
          <p14:tracePt t="30764" x="8612188" y="2982913"/>
          <p14:tracePt t="30791" x="8604250" y="2982913"/>
          <p14:tracePt t="30847" x="8596313" y="2982913"/>
          <p14:tracePt t="30881" x="8580438" y="2982913"/>
          <p14:tracePt t="30902" x="8572500" y="2982913"/>
          <p14:tracePt t="30913" x="8564563" y="2982913"/>
          <p14:tracePt t="30923" x="8556625" y="2982913"/>
          <p14:tracePt t="30943" x="8548688" y="2982913"/>
          <p14:tracePt t="30966" x="8540750" y="2982913"/>
          <p14:tracePt t="30992" x="8531225" y="2982913"/>
          <p14:tracePt t="30996" x="8523288" y="2982913"/>
          <p14:tracePt t="31023" x="8515350" y="2982913"/>
          <p14:tracePt t="31039" x="8507413" y="2982913"/>
          <p14:tracePt t="31053" x="8499475" y="2982913"/>
          <p14:tracePt t="31079" x="8491538" y="2982913"/>
          <p14:tracePt t="31109" x="8483600" y="2982913"/>
          <p14:tracePt t="31146" x="8475663" y="2982913"/>
          <p14:tracePt t="31155" x="8467725" y="2982913"/>
          <p14:tracePt t="31159" x="8459788" y="2982913"/>
          <p14:tracePt t="31169" x="8451850" y="2982913"/>
          <p14:tracePt t="31175" x="8443913" y="2982913"/>
          <p14:tracePt t="31185" x="8435975" y="2982913"/>
          <p14:tracePt t="31209" x="8428038" y="2982913"/>
          <p14:tracePt t="31225" x="8420100" y="2982913"/>
          <p14:tracePt t="31281" x="8412163" y="2982913"/>
          <p14:tracePt t="31304" x="8404225" y="2982913"/>
          <p14:tracePt t="31335" x="8396288" y="2982913"/>
          <p14:tracePt t="31341" x="8388350" y="2982913"/>
          <p14:tracePt t="31361" x="8380413" y="2982913"/>
          <p14:tracePt t="31381" x="8372475" y="2982913"/>
          <p14:tracePt t="31411" x="8364538" y="2982913"/>
          <p14:tracePt t="31458" x="8356600" y="2982913"/>
          <p14:tracePt t="31501" x="8348663" y="2982913"/>
          <p14:tracePt t="31516" x="8340725" y="2982913"/>
          <p14:tracePt t="31556" x="8332788" y="2982913"/>
          <p14:tracePt t="31884" x="8340725" y="2982913"/>
          <p14:tracePt t="31900" x="8348663" y="2982913"/>
          <p14:tracePt t="32178" x="8356600" y="2982913"/>
          <p14:tracePt t="32209" x="8364538" y="2982913"/>
          <p14:tracePt t="32232" x="8372475" y="2982913"/>
          <p14:tracePt t="32248" x="8380413" y="2982913"/>
          <p14:tracePt t="32285" x="8388350" y="2982913"/>
          <p14:tracePt t="32315" x="8396288" y="2982913"/>
          <p14:tracePt t="32345" x="8404225" y="2982913"/>
          <p14:tracePt t="32359" x="8412163" y="2982913"/>
          <p14:tracePt t="32370" x="8420100" y="2982913"/>
          <p14:tracePt t="32395" x="8428038" y="2982913"/>
          <p14:tracePt t="32416" x="8443913" y="2982913"/>
          <p14:tracePt t="32425" x="8459788" y="2982913"/>
          <p14:tracePt t="32431" x="8467725" y="2982913"/>
          <p14:tracePt t="32452" x="8475663" y="2982913"/>
          <p14:tracePt t="32455" x="8483600" y="2982913"/>
          <p14:tracePt t="32465" x="8491538" y="2982913"/>
          <p14:tracePt t="32471" x="8499475" y="2982913"/>
          <p14:tracePt t="32481" x="8507413" y="2982913"/>
          <p14:tracePt t="32507" x="8515350" y="2982913"/>
          <p14:tracePt t="32558" x="8523288" y="2982913"/>
          <p14:tracePt t="32571" x="8531225" y="2982913"/>
          <p14:tracePt t="32587" x="8548688" y="2982913"/>
          <p14:tracePt t="32597" x="8556625" y="2982913"/>
          <p14:tracePt t="32602" x="8564563" y="2982913"/>
          <p14:tracePt t="32621" x="8572500" y="2982913"/>
          <p14:tracePt t="32627" x="8580438" y="2982913"/>
          <p14:tracePt t="33150" x="8588375" y="2982913"/>
          <p14:tracePt t="33206" x="8596313" y="2982913"/>
          <p14:tracePt t="36862" x="8588375" y="2982913"/>
          <p14:tracePt t="36879" x="8580438" y="2982913"/>
          <p14:tracePt t="36910" x="8572500" y="2982913"/>
          <p14:tracePt t="37140" x="8564563" y="2982913"/>
          <p14:tracePt t="37256" x="8556625" y="2982913"/>
          <p14:tracePt t="37287" x="8548688" y="2982913"/>
          <p14:tracePt t="37352" x="8540750" y="2982913"/>
          <p14:tracePt t="37382" x="8531225" y="2982913"/>
          <p14:tracePt t="37410" x="8523288" y="2982913"/>
          <p14:tracePt t="37424" x="8515350" y="2982913"/>
          <p14:tracePt t="37465" x="8507413" y="2982913"/>
          <p14:tracePt t="37485" x="8499475" y="2982913"/>
          <p14:tracePt t="37503" x="8483600" y="2982913"/>
          <p14:tracePt t="37546" x="8475663" y="2982913"/>
          <p14:tracePt t="37580" x="8467725" y="2982913"/>
          <p14:tracePt t="37607" x="8459788" y="2982913"/>
          <p14:tracePt t="37631" x="8451850" y="2982913"/>
          <p14:tracePt t="37657" x="8443913" y="2982913"/>
          <p14:tracePt t="37681" x="8435975" y="2982913"/>
          <p14:tracePt t="37737" x="8428038" y="2982913"/>
          <p14:tracePt t="37802" x="8420100" y="2982913"/>
          <p14:tracePt t="37887" x="8412163" y="2982913"/>
          <p14:tracePt t="37932" x="8404225" y="2982913"/>
          <p14:tracePt t="37958" x="8396288" y="2982913"/>
          <p14:tracePt t="37974" x="8388350" y="2982913"/>
          <p14:tracePt t="39324" x="8396288" y="2982913"/>
          <p14:tracePt t="39440" x="8404225" y="2982913"/>
          <p14:tracePt t="39622" x="8412163" y="2982913"/>
          <p14:tracePt t="39659" x="8420100" y="2982913"/>
          <p14:tracePt t="39673" x="8428038" y="2982913"/>
          <p14:tracePt t="39743" x="8435975" y="2982913"/>
          <p14:tracePt t="39788" x="8443913" y="2982913"/>
          <p14:tracePt t="39834" x="8451850" y="2982913"/>
          <p14:tracePt t="39854" x="8459788" y="2982913"/>
          <p14:tracePt t="39894" x="8467725" y="2982913"/>
          <p14:tracePt t="39914" x="8475663" y="2982913"/>
          <p14:tracePt t="46522" x="8483600" y="2982913"/>
          <p14:tracePt t="46526" x="8491538" y="2982913"/>
          <p14:tracePt t="46536" x="8499475" y="2982913"/>
          <p14:tracePt t="46547" x="8515350" y="2982913"/>
          <p14:tracePt t="46553" x="8531225" y="2982913"/>
          <p14:tracePt t="46563" x="8556625" y="2982913"/>
          <p14:tracePt t="46567" x="8580438" y="2990850"/>
          <p14:tracePt t="46579" x="8628063" y="2990850"/>
          <p14:tracePt t="46589" x="8667750" y="2990850"/>
          <p14:tracePt t="46593" x="8731250" y="2990850"/>
          <p14:tracePt t="46603" x="8802688" y="2990850"/>
          <p14:tracePt t="46609" x="8883650" y="2990850"/>
          <p14:tracePt t="46619" x="8955088" y="2982913"/>
          <p14:tracePt t="46629" x="9034463" y="2982913"/>
          <p14:tracePt t="46633" x="9097963" y="2982913"/>
          <p14:tracePt t="46643" x="9137650" y="2974975"/>
          <p14:tracePt t="46649" x="9169400" y="2974975"/>
          <p14:tracePt t="46659" x="9185275" y="2974975"/>
          <p14:tracePt t="46669" x="9193213" y="2974975"/>
          <p14:tracePt t="46739" x="9201150" y="2974975"/>
          <p14:tracePt t="46745" x="9209088" y="2974975"/>
          <p14:tracePt t="46754" x="9234488" y="2974975"/>
          <p14:tracePt t="46765" x="9274175" y="2974975"/>
          <p14:tracePt t="46768" x="9313863" y="2974975"/>
          <p14:tracePt t="46778" x="9361488" y="2974975"/>
          <p14:tracePt t="46784" x="9401175" y="2974975"/>
          <p14:tracePt t="46794" x="9432925" y="2974975"/>
          <p14:tracePt t="46805" x="9472613" y="2974975"/>
          <p14:tracePt t="46811" x="9512300" y="2974975"/>
          <p14:tracePt t="46818" x="9536113" y="2974975"/>
          <p14:tracePt t="46825" x="9567863" y="2974975"/>
          <p14:tracePt t="46835" x="9593263" y="2974975"/>
          <p14:tracePt t="46845" x="9609138" y="2974975"/>
          <p14:tracePt t="46851" x="9648825" y="2974975"/>
          <p14:tracePt t="46861" x="9688513" y="2974975"/>
          <p14:tracePt t="46866" x="9744075" y="2974975"/>
          <p14:tracePt t="46875" x="9807575" y="2974975"/>
          <p14:tracePt t="46902" x="9999663" y="2974975"/>
          <p14:tracePt t="46907" x="10071100" y="2974975"/>
          <p14:tracePt t="46917" x="10134600" y="2974975"/>
          <p14:tracePt t="46927" x="10213975" y="2974975"/>
          <p14:tracePt t="46932" x="10310813" y="2974975"/>
          <p14:tracePt t="46941" x="10334625" y="2974975"/>
          <p14:tracePt t="46947" x="10350500" y="2974975"/>
          <p14:tracePt t="46957" x="10358438" y="2974975"/>
          <p14:tracePt t="46967" x="10366375" y="2974975"/>
          <p14:tracePt t="46987" x="10374313" y="2974975"/>
          <p14:tracePt t="46997" x="10382250" y="2974975"/>
          <p14:tracePt t="47001" x="10390188" y="2974975"/>
          <p14:tracePt t="47011" x="10406063" y="2974975"/>
          <p14:tracePt t="47021" x="10469563" y="2990850"/>
          <p14:tracePt t="47027" x="10541000" y="3006725"/>
          <p14:tracePt t="47037" x="10669588" y="3030538"/>
          <p14:tracePt t="47043" x="10756900" y="3046413"/>
          <p14:tracePt t="47051" x="10860088" y="3062288"/>
          <p14:tracePt t="47061" x="10963275" y="3078163"/>
          <p14:tracePt t="47067" x="11060113" y="3086100"/>
          <p14:tracePt t="47077" x="11147425" y="3109913"/>
          <p14:tracePt t="47083" x="11226800" y="3125788"/>
          <p14:tracePt t="47093" x="11298238" y="3149600"/>
          <p14:tracePt t="47103" x="11347450" y="3165475"/>
          <p14:tracePt t="47107" x="11387138" y="3173413"/>
          <p14:tracePt t="47117" x="11410950" y="3189288"/>
          <p14:tracePt t="47123" x="11426825" y="3197225"/>
          <p14:tracePt t="47133" x="11442700" y="3205163"/>
          <p14:tracePt t="47143" x="11442700" y="3213100"/>
          <p14:tracePt t="47147" x="11466513" y="3221038"/>
          <p14:tracePt t="47159" x="11514138" y="3252788"/>
          <p14:tracePt t="47163" x="11561763" y="3286125"/>
          <p14:tracePt t="47173" x="11641138" y="3309938"/>
          <p14:tracePt t="47183" x="11737975" y="3349625"/>
          <p14:tracePt t="47189" x="11833225" y="3381375"/>
          <p14:tracePt t="47198" x="11976100" y="3436938"/>
          <p14:tracePt t="47202" x="12057063" y="3468688"/>
          <p14:tracePt t="47212" x="12144375" y="3492500"/>
          <p14:tracePt t="51628" x="6657975" y="87313"/>
          <p14:tracePt t="51634" x="6865938" y="176213"/>
          <p14:tracePt t="51644" x="7127875" y="271463"/>
          <p14:tracePt t="51651" x="7504113" y="414338"/>
          <p14:tracePt t="51661" x="7854950" y="534988"/>
          <p14:tracePt t="51665" x="8221663" y="654050"/>
          <p14:tracePt t="51675" x="8636000" y="796925"/>
          <p14:tracePt t="51685" x="9090025" y="965200"/>
          <p14:tracePt t="51691" x="9551988" y="1123950"/>
          <p14:tracePt t="51703" x="10158413" y="1355725"/>
          <p14:tracePt t="51705" x="10596563" y="1547813"/>
          <p14:tracePt t="51717" x="11012488" y="1722438"/>
          <p14:tracePt t="51725" x="11434763" y="1922463"/>
          <p14:tracePt t="51731" x="11706225" y="2049463"/>
          <p14:tracePt t="51741" x="11912600" y="2152650"/>
          <p14:tracePt t="51745" x="12041188" y="2208213"/>
          <p14:tracePt t="51756" x="12128500" y="2249488"/>
          <p14:tracePt t="51765" x="12184063" y="2273300"/>
          <p14:tracePt t="53863" x="12112625" y="2935288"/>
          <p14:tracePt t="53870" x="12049125" y="2943225"/>
          <p14:tracePt t="53880" x="11991975" y="2951163"/>
          <p14:tracePt t="53887" x="11928475" y="2959100"/>
          <p14:tracePt t="53897" x="11864975" y="2982913"/>
          <p14:tracePt t="53907" x="11785600" y="3006725"/>
          <p14:tracePt t="53911" x="11714163" y="3014663"/>
          <p14:tracePt t="53921" x="11633200" y="3030538"/>
          <p14:tracePt t="53927" x="11561763" y="3038475"/>
          <p14:tracePt t="53937" x="11466513" y="3046413"/>
          <p14:tracePt t="53943" x="11387138" y="3062288"/>
          <p14:tracePt t="53951" x="11298238" y="3070225"/>
          <p14:tracePt t="53963" x="11210925" y="3086100"/>
          <p14:tracePt t="53967" x="11139488" y="3094038"/>
          <p14:tracePt t="53977" x="11075988" y="3101975"/>
          <p14:tracePt t="53985" x="11020425" y="3109913"/>
          <p14:tracePt t="53995" x="10988675" y="3117850"/>
          <p14:tracePt t="54001" x="10963275" y="3117850"/>
          <p14:tracePt t="54011" x="10939463" y="3117850"/>
          <p14:tracePt t="54015" x="10907713" y="3125788"/>
          <p14:tracePt t="54026" x="10891838" y="3125788"/>
          <p14:tracePt t="54031" x="10875963" y="3125788"/>
          <p14:tracePt t="54042" x="10860088" y="3133725"/>
          <p14:tracePt t="54051" x="10836275" y="3133725"/>
          <p14:tracePt t="54057" x="10820400" y="3133725"/>
          <p14:tracePt t="54065" x="10796588" y="3141663"/>
          <p14:tracePt t="54071" x="10772775" y="3149600"/>
          <p14:tracePt t="54081" x="10733088" y="3157538"/>
          <p14:tracePt t="54093" x="10693400" y="3173413"/>
          <p14:tracePt t="54097" x="10645775" y="3181350"/>
          <p14:tracePt t="54107" x="10588625" y="3189288"/>
          <p14:tracePt t="54113" x="10533063" y="3197225"/>
          <p14:tracePt t="54124" x="10445750" y="3205163"/>
          <p14:tracePt t="54129" x="10398125" y="3205163"/>
          <p14:tracePt t="54141" x="10334625" y="3213100"/>
          <p14:tracePt t="54144" x="10294938" y="3213100"/>
          <p14:tracePt t="54153" x="10253663" y="3213100"/>
          <p14:tracePt t="54163" x="10229850" y="3213100"/>
          <p14:tracePt t="54169" x="10206038" y="3213100"/>
          <p14:tracePt t="54179" x="10198100" y="3213100"/>
          <p14:tracePt t="54209" x="10198100" y="3197225"/>
          <p14:tracePt t="54225" x="10190163" y="3189288"/>
          <p14:tracePt t="54235" x="10190163" y="3181350"/>
          <p14:tracePt t="54239" x="10182225" y="3173413"/>
          <p14:tracePt t="54249" x="10166350" y="3157538"/>
          <p14:tracePt t="54265" x="10158413" y="3141663"/>
          <p14:tracePt t="54275" x="10134600" y="3133725"/>
          <p14:tracePt t="54279" x="10134600" y="3125788"/>
          <p14:tracePt t="54292" x="10126663" y="3117850"/>
          <p14:tracePt t="54295" x="10126663" y="3109913"/>
          <p14:tracePt t="54307" x="10118725" y="3094038"/>
          <p14:tracePt t="54315" x="10110788" y="3086100"/>
          <p14:tracePt t="54319" x="10102850" y="3070225"/>
          <p14:tracePt t="54331" x="10102850" y="3054350"/>
          <p14:tracePt t="54335" x="10094913" y="3038475"/>
          <p14:tracePt t="54345" x="10086975" y="3038475"/>
          <p14:tracePt t="54357" x="10086975" y="3022600"/>
          <p14:tracePt t="54372" x="10079038" y="3014663"/>
          <p14:tracePt t="54375" x="10079038" y="3006725"/>
          <p14:tracePt t="54480" x="10079038" y="2998788"/>
          <p14:tracePt t="54768" x="10079038" y="3006725"/>
          <p14:tracePt t="54788" x="10079038" y="3022600"/>
          <p14:tracePt t="54805" x="10071100" y="3030538"/>
          <p14:tracePt t="54809" x="10071100" y="3046413"/>
          <p14:tracePt t="54819" x="10063163" y="3062288"/>
          <p14:tracePt t="54835" x="10063163" y="3078163"/>
          <p14:tracePt t="54853" x="10063163" y="3086100"/>
          <p14:tracePt t="54863" x="10055225" y="3094038"/>
          <p14:tracePt t="54883" x="10055225" y="3101975"/>
          <p14:tracePt t="55008" x="10055225" y="3109913"/>
          <p14:tracePt t="55025" x="10047288" y="3125788"/>
          <p14:tracePt t="55034" x="10047288" y="3141663"/>
          <p14:tracePt t="55044" x="10047288" y="3149600"/>
          <p14:tracePt t="55048" x="10047288" y="3157538"/>
          <p14:tracePt t="55058" x="10047288" y="3173413"/>
          <p14:tracePt t="55064" x="10047288" y="3189288"/>
          <p14:tracePt t="55074" x="10047288" y="3197225"/>
          <p14:tracePt t="55084" x="10047288" y="3205163"/>
          <p14:tracePt t="55089" x="10039350" y="3205163"/>
          <p14:tracePt t="55100" x="10039350" y="3213100"/>
          <p14:tracePt t="55987" x="10039350" y="3221038"/>
          <p14:tracePt t="56003" x="10039350" y="3228975"/>
          <p14:tracePt t="56013" x="10039350" y="3236913"/>
          <p14:tracePt t="56023" x="10023475" y="3244850"/>
          <p14:tracePt t="56039" x="10023475" y="3262313"/>
          <p14:tracePt t="56043" x="10015538" y="3270250"/>
          <p14:tracePt t="56053" x="10007600" y="3278188"/>
          <p14:tracePt t="56065" x="10007600" y="3286125"/>
          <p14:tracePt t="56069" x="10007600" y="3294063"/>
          <p14:tracePt t="56081" x="10007600" y="3302000"/>
          <p14:tracePt t="56101" x="10007600" y="3309938"/>
          <p14:tracePt t="56143" x="10007600" y="3317875"/>
          <p14:tracePt t="56181" x="10007600" y="3325813"/>
          <p14:tracePt t="56201" x="9999663" y="3325813"/>
          <p14:tracePt t="56217" x="9991725" y="3333750"/>
          <p14:tracePt t="56232" x="9983788" y="3341688"/>
          <p14:tracePt t="56258" x="9983788" y="3349625"/>
          <p14:tracePt t="56272" x="9975850" y="3349625"/>
          <p14:tracePt t="56278" x="9975850" y="3357563"/>
          <p14:tracePt t="56288" x="9975850" y="3373438"/>
          <p14:tracePt t="56295" x="9967913" y="3373438"/>
          <p14:tracePt t="56304" x="9967913" y="3389313"/>
          <p14:tracePt t="56310" x="9959975" y="3389313"/>
          <p14:tracePt t="56321" x="9959975" y="3397250"/>
          <p14:tracePt t="56331" x="9959975" y="3405188"/>
          <p14:tracePt t="56334" x="9952038" y="3413125"/>
          <p14:tracePt t="56344" x="9944100" y="3421063"/>
          <p14:tracePt t="56361" x="9936163" y="3436938"/>
          <p14:tracePt t="56371" x="9926638" y="3436938"/>
          <p14:tracePt t="56375" x="9918700" y="3444875"/>
          <p14:tracePt t="56385" x="9910763" y="3460750"/>
          <p14:tracePt t="56393" x="9902825" y="3468688"/>
          <p14:tracePt t="56401" x="9894888" y="3476625"/>
          <p14:tracePt t="56411" x="9886950" y="3476625"/>
          <p14:tracePt t="56417" x="9879013" y="3484563"/>
          <p14:tracePt t="56427" x="9879013" y="3492500"/>
          <p14:tracePt t="56441" x="9871075" y="3500438"/>
          <p14:tracePt t="56451" x="9863138" y="3500438"/>
          <p14:tracePt t="56471" x="9863138" y="3508375"/>
          <p14:tracePt t="56481" x="9855200" y="3516313"/>
          <p14:tracePt t="56497" x="9847263" y="3524250"/>
          <p14:tracePt t="56513" x="9831388" y="3540125"/>
          <p14:tracePt t="56529" x="9815513" y="3556000"/>
          <p14:tracePt t="56538" x="9815513" y="3563938"/>
          <p14:tracePt t="56544" x="9807575" y="3571875"/>
          <p14:tracePt t="56554" x="9799638" y="3579813"/>
          <p14:tracePt t="56563" x="9791700" y="3579813"/>
          <p14:tracePt t="56567" x="9791700" y="3587750"/>
          <p14:tracePt t="56577" x="9791700" y="3595688"/>
          <p14:tracePt t="57156" x="9791700" y="3605213"/>
          <p14:tracePt t="57162" x="9791700" y="3621088"/>
          <p14:tracePt t="57172" x="9791700" y="3629025"/>
          <p14:tracePt t="57183" x="9791700" y="3636963"/>
          <p14:tracePt t="57189" x="9791700" y="3652838"/>
          <p14:tracePt t="57199" x="9791700" y="3668713"/>
          <p14:tracePt t="57203" x="9791700" y="3692525"/>
          <p14:tracePt t="57213" x="9791700" y="3700463"/>
          <p14:tracePt t="57223" x="9791700" y="3716338"/>
          <p14:tracePt t="57229" x="9791700" y="3732213"/>
          <p14:tracePt t="57239" x="9799638" y="3748088"/>
          <p14:tracePt t="57253" x="9799638" y="3756025"/>
          <p14:tracePt t="57269" x="9799638" y="3763963"/>
          <p14:tracePt t="57299" x="9799638" y="3771900"/>
          <p14:tracePt t="57310" x="9799638" y="3779838"/>
          <p14:tracePt t="57315" x="9799638" y="3787775"/>
          <p14:tracePt t="57335" x="9799638" y="3795713"/>
          <p14:tracePt t="57339" x="9799638" y="3803650"/>
          <p14:tracePt t="57356" x="9799638" y="3819525"/>
          <p14:tracePt t="57366" x="9799638" y="3827463"/>
          <p14:tracePt t="57371" x="9799638" y="3835400"/>
          <p14:tracePt t="57397" x="9799638" y="3843338"/>
          <p14:tracePt t="57637" x="9799638" y="3851275"/>
          <p14:tracePt t="57682" x="9799638" y="3859213"/>
          <p14:tracePt t="57718" x="9799638" y="3867150"/>
          <p14:tracePt t="57748" x="9799638" y="3875088"/>
          <p14:tracePt t="57765" x="9799638" y="3890963"/>
          <p14:tracePt t="57774" x="9799638" y="3906838"/>
          <p14:tracePt t="57778" x="9799638" y="3914775"/>
          <p14:tracePt t="57789" x="9799638" y="3922713"/>
          <p14:tracePt t="57799" x="9799638" y="3938588"/>
          <p14:tracePt t="57805" x="9799638" y="3948113"/>
          <p14:tracePt t="57815" x="9799638" y="3956050"/>
          <p14:tracePt t="57819" x="9799638" y="3963988"/>
          <p14:tracePt t="57830" x="9799638" y="3987800"/>
          <p14:tracePt t="57844" x="9799638" y="3995738"/>
          <p14:tracePt t="57860" x="9799638" y="4003675"/>
          <p14:tracePt t="57906" x="9799638" y="4011613"/>
          <p14:tracePt t="57921" x="9799638" y="4019550"/>
          <p14:tracePt t="57951" x="9799638" y="4027488"/>
          <p14:tracePt t="57987" x="9799638" y="4035425"/>
          <p14:tracePt t="59246" x="9807575" y="4035425"/>
          <p14:tracePt t="59318" x="9815513" y="4035425"/>
          <p14:tracePt t="60075" x="9823450" y="4035425"/>
          <p14:tracePt t="60120" x="9831388" y="4035425"/>
          <p14:tracePt t="60260" x="9839325" y="4035425"/>
          <p14:tracePt t="60287" x="9847263" y="4035425"/>
          <p14:tracePt t="60307" x="9855200" y="4035425"/>
          <p14:tracePt t="62244" x="9863138" y="4035425"/>
          <p14:tracePt t="62258" x="9879013" y="4035425"/>
          <p14:tracePt t="62268" x="9886950" y="4035425"/>
          <p14:tracePt t="62274" x="9902825" y="4035425"/>
          <p14:tracePt t="62284" x="9910763" y="4027488"/>
          <p14:tracePt t="62290" x="9936163" y="4019550"/>
          <p14:tracePt t="62302" x="9944100" y="4011613"/>
          <p14:tracePt t="62306" x="9952038" y="4011613"/>
          <p14:tracePt t="62318" x="9959975" y="4003675"/>
          <p14:tracePt t="62762" x="9967913" y="4003675"/>
          <p14:tracePt t="64284" x="9975850" y="4003675"/>
          <p14:tracePt t="64311" x="9983788" y="4003675"/>
          <p14:tracePt t="64316" x="10007600" y="3979863"/>
          <p14:tracePt t="64327" x="10055225" y="3938588"/>
          <p14:tracePt t="64337" x="10118725" y="3898900"/>
          <p14:tracePt t="64341" x="10245725" y="3811588"/>
          <p14:tracePt t="64353" x="10374313" y="3740150"/>
          <p14:tracePt t="64357" x="10477500" y="3668713"/>
          <p14:tracePt t="64367" x="10669588" y="3563938"/>
          <p14:tracePt t="64377" x="10860088" y="3452813"/>
          <p14:tracePt t="64381" x="11091863" y="3333750"/>
          <p14:tracePt t="64391" x="11306175" y="3181350"/>
          <p14:tracePt t="64397" x="11506200" y="3046413"/>
          <p14:tracePt t="64407" x="11737975" y="2894013"/>
          <p14:tracePt t="64418" x="11896725" y="2790825"/>
          <p14:tracePt t="64421" x="12007850" y="2711450"/>
          <p14:tracePt t="64431" x="12104688" y="2624138"/>
        </p14:tracePtLst>
      </p14:laserTraceLst>
    </p:ext>
    <p:ext uri="{E180D4A7-C9FB-4DFB-919C-405C955672EB}">
      <p14:showEvtLst xmlns:p14="http://schemas.microsoft.com/office/powerpoint/2010/main">
        <p14:playEvt time="115" objId="4"/>
        <p14:stopEvt time="70487"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01907" y="90152"/>
            <a:ext cx="5395844" cy="6605439"/>
          </a:xfrm>
          <a:prstGeom prst="rect">
            <a:avLst/>
          </a:prstGeom>
        </p:spPr>
      </p:pic>
      <p:sp>
        <p:nvSpPr>
          <p:cNvPr id="5" name="TextBox 4"/>
          <p:cNvSpPr txBox="1"/>
          <p:nvPr/>
        </p:nvSpPr>
        <p:spPr>
          <a:xfrm>
            <a:off x="5641785" y="283335"/>
            <a:ext cx="4640758" cy="1692771"/>
          </a:xfrm>
          <a:prstGeom prst="rect">
            <a:avLst/>
          </a:prstGeom>
          <a:noFill/>
        </p:spPr>
        <p:txBody>
          <a:bodyPr wrap="none" rtlCol="0">
            <a:spAutoFit/>
          </a:bodyPr>
          <a:lstStyle/>
          <a:p>
            <a:r>
              <a:rPr lang="en-US" sz="4000" dirty="0"/>
              <a:t>Geoffrey </a:t>
            </a:r>
            <a:r>
              <a:rPr lang="en-US" sz="4000" dirty="0" err="1"/>
              <a:t>Kabat</a:t>
            </a:r>
            <a:r>
              <a:rPr lang="en-US" sz="4000" dirty="0"/>
              <a:t>, Ph.D.</a:t>
            </a:r>
          </a:p>
          <a:p>
            <a:endParaRPr lang="en-US" sz="3200" dirty="0"/>
          </a:p>
          <a:p>
            <a:endParaRPr lang="en-US" sz="3200" dirty="0"/>
          </a:p>
        </p:txBody>
      </p:sp>
      <p:pic>
        <p:nvPicPr>
          <p:cNvPr id="6" name="Picture 5"/>
          <p:cNvPicPr>
            <a:picLocks noChangeAspect="1"/>
          </p:cNvPicPr>
          <p:nvPr/>
        </p:nvPicPr>
        <p:blipFill>
          <a:blip r:embed="rId5"/>
          <a:stretch>
            <a:fillRect/>
          </a:stretch>
        </p:blipFill>
        <p:spPr>
          <a:xfrm>
            <a:off x="5641785" y="2224089"/>
            <a:ext cx="3089606" cy="4471502"/>
          </a:xfrm>
          <a:prstGeom prst="rect">
            <a:avLst/>
          </a:prstGeom>
        </p:spPr>
      </p:pic>
      <p:pic>
        <p:nvPicPr>
          <p:cNvPr id="7" name="Picture 6"/>
          <p:cNvPicPr>
            <a:picLocks noChangeAspect="1"/>
          </p:cNvPicPr>
          <p:nvPr/>
        </p:nvPicPr>
        <p:blipFill>
          <a:blip r:embed="rId6"/>
          <a:stretch>
            <a:fillRect/>
          </a:stretch>
        </p:blipFill>
        <p:spPr>
          <a:xfrm>
            <a:off x="8875425" y="2224089"/>
            <a:ext cx="2956961" cy="4471502"/>
          </a:xfrm>
          <a:prstGeom prst="rect">
            <a:avLst/>
          </a:prstGeom>
        </p:spPr>
      </p:pic>
      <p:pic>
        <p:nvPicPr>
          <p:cNvPr id="2" name="Audio 1">
            <a:hlinkClick r:id="" action="ppaction://media"/>
            <a:extLst>
              <a:ext uri="{FF2B5EF4-FFF2-40B4-BE49-F238E27FC236}">
                <a16:creationId xmlns:a16="http://schemas.microsoft.com/office/drawing/2014/main" id="{3204B596-ADB5-4AAF-8AF6-78BB94F63A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5851985"/>
      </p:ext>
    </p:extLst>
  </p:cSld>
  <p:clrMapOvr>
    <a:masterClrMapping/>
  </p:clrMapOvr>
  <mc:AlternateContent xmlns:mc="http://schemas.openxmlformats.org/markup-compatibility/2006" xmlns:p14="http://schemas.microsoft.com/office/powerpoint/2010/main">
    <mc:Choice Requires="p14">
      <p:transition spd="slow" p14:dur="2000" advTm="77623"/>
    </mc:Choice>
    <mc:Fallback xmlns="">
      <p:transition spd="slow" advTm="77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99BD4-59C5-DF45-B7E6-DD240616CEF1}"/>
              </a:ext>
            </a:extLst>
          </p:cNvPr>
          <p:cNvSpPr>
            <a:spLocks noGrp="1"/>
          </p:cNvSpPr>
          <p:nvPr>
            <p:ph type="title"/>
          </p:nvPr>
        </p:nvSpPr>
        <p:spPr/>
        <p:txBody>
          <a:bodyPr/>
          <a:lstStyle/>
          <a:p>
            <a:endParaRPr lang="en-US"/>
          </a:p>
        </p:txBody>
      </p:sp>
      <p:pic>
        <p:nvPicPr>
          <p:cNvPr id="5" name="slide 15">
            <a:hlinkClick r:id="" action="ppaction://media"/>
            <a:extLst>
              <a:ext uri="{FF2B5EF4-FFF2-40B4-BE49-F238E27FC236}">
                <a16:creationId xmlns:a16="http://schemas.microsoft.com/office/drawing/2014/main" id="{99317DF1-2A35-461B-9BF4-9FAB6FF22917}"/>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791200" y="3695700"/>
            <a:ext cx="609600" cy="609600"/>
          </a:xfrm>
        </p:spPr>
      </p:pic>
      <p:pic>
        <p:nvPicPr>
          <p:cNvPr id="4" name="Picture 2" descr="Agricultural Health Study - ppt download">
            <a:extLst>
              <a:ext uri="{FF2B5EF4-FFF2-40B4-BE49-F238E27FC236}">
                <a16:creationId xmlns:a16="http://schemas.microsoft.com/office/drawing/2014/main" id="{D20D40F5-1B84-2B4F-BB13-847B8AED6BA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38200" y="365125"/>
            <a:ext cx="102822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895489"/>
      </p:ext>
    </p:extLst>
  </p:cSld>
  <p:clrMapOvr>
    <a:masterClrMapping/>
  </p:clrMapOvr>
  <mc:AlternateContent xmlns:mc="http://schemas.openxmlformats.org/markup-compatibility/2006" xmlns:p14="http://schemas.microsoft.com/office/powerpoint/2010/main">
    <mc:Choice Requires="p14">
      <p:transition spd="slow" p14:dur="2000" advTm="28730"/>
    </mc:Choice>
    <mc:Fallback xmlns="">
      <p:transition spd="slow" advTm="28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05" objId="5"/>
        <p14:stopEvt time="24080" objId="5"/>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47207-7C40-064B-BBD5-7A725898B272}"/>
              </a:ext>
            </a:extLst>
          </p:cNvPr>
          <p:cNvSpPr>
            <a:spLocks noGrp="1"/>
          </p:cNvSpPr>
          <p:nvPr>
            <p:ph type="title"/>
          </p:nvPr>
        </p:nvSpPr>
        <p:spPr/>
        <p:txBody>
          <a:bodyPr>
            <a:normAutofit/>
          </a:bodyPr>
          <a:lstStyle/>
          <a:p>
            <a:pPr algn="ctr"/>
            <a:r>
              <a:rPr lang="en-US" sz="4000" b="1" dirty="0">
                <a:solidFill>
                  <a:srgbClr val="0504C1"/>
                </a:solidFill>
              </a:rPr>
              <a:t>Agricultural Health Study - design</a:t>
            </a:r>
          </a:p>
        </p:txBody>
      </p:sp>
      <p:sp>
        <p:nvSpPr>
          <p:cNvPr id="3" name="Content Placeholder 2">
            <a:extLst>
              <a:ext uri="{FF2B5EF4-FFF2-40B4-BE49-F238E27FC236}">
                <a16:creationId xmlns:a16="http://schemas.microsoft.com/office/drawing/2014/main" id="{04CBF833-70D3-A248-8643-C63BF1C70935}"/>
              </a:ext>
            </a:extLst>
          </p:cNvPr>
          <p:cNvSpPr>
            <a:spLocks noGrp="1"/>
          </p:cNvSpPr>
          <p:nvPr>
            <p:ph idx="1"/>
          </p:nvPr>
        </p:nvSpPr>
        <p:spPr/>
        <p:txBody>
          <a:bodyPr/>
          <a:lstStyle/>
          <a:p>
            <a:r>
              <a:rPr lang="en-US" dirty="0">
                <a:solidFill>
                  <a:srgbClr val="0504C1"/>
                </a:solidFill>
              </a:rPr>
              <a:t>cohort of ~54,000 pesticide applicators in North Carolina &amp; Iowa</a:t>
            </a:r>
          </a:p>
          <a:p>
            <a:r>
              <a:rPr lang="en-US" dirty="0">
                <a:solidFill>
                  <a:srgbClr val="0504C1"/>
                </a:solidFill>
              </a:rPr>
              <a:t>enrolled 1993-1997</a:t>
            </a:r>
          </a:p>
          <a:p>
            <a:r>
              <a:rPr lang="en-US" dirty="0">
                <a:solidFill>
                  <a:srgbClr val="0504C1"/>
                </a:solidFill>
              </a:rPr>
              <a:t>follow-up questionnaires 1999-2005</a:t>
            </a:r>
          </a:p>
          <a:p>
            <a:r>
              <a:rPr lang="en-US" dirty="0">
                <a:solidFill>
                  <a:srgbClr val="0504C1"/>
                </a:solidFill>
              </a:rPr>
              <a:t>followed for approx. 20 years (till 2012/2013)</a:t>
            </a:r>
          </a:p>
          <a:p>
            <a:r>
              <a:rPr lang="en-US" dirty="0">
                <a:solidFill>
                  <a:srgbClr val="0504C1"/>
                </a:solidFill>
              </a:rPr>
              <a:t>lifetime assessment of glyphosate &amp; 49 other pesticides</a:t>
            </a:r>
          </a:p>
          <a:p>
            <a:r>
              <a:rPr lang="en-US" dirty="0">
                <a:solidFill>
                  <a:srgbClr val="0504C1"/>
                </a:solidFill>
              </a:rPr>
              <a:t> # </a:t>
            </a:r>
            <a:r>
              <a:rPr lang="en-US" dirty="0" err="1">
                <a:solidFill>
                  <a:srgbClr val="0504C1"/>
                </a:solidFill>
              </a:rPr>
              <a:t>yrs</a:t>
            </a:r>
            <a:r>
              <a:rPr lang="en-US" dirty="0">
                <a:solidFill>
                  <a:srgbClr val="0504C1"/>
                </a:solidFill>
              </a:rPr>
              <a:t> &amp; day/</a:t>
            </a:r>
            <a:r>
              <a:rPr lang="en-US" dirty="0" err="1">
                <a:solidFill>
                  <a:srgbClr val="0504C1"/>
                </a:solidFill>
              </a:rPr>
              <a:t>yr</a:t>
            </a:r>
            <a:r>
              <a:rPr lang="en-US" dirty="0">
                <a:solidFill>
                  <a:srgbClr val="0504C1"/>
                </a:solidFill>
              </a:rPr>
              <a:t> each pesticide was used</a:t>
            </a:r>
          </a:p>
          <a:p>
            <a:r>
              <a:rPr lang="en-US" dirty="0">
                <a:solidFill>
                  <a:srgbClr val="0504C1"/>
                </a:solidFill>
              </a:rPr>
              <a:t>cumulative lifetime exposure calculated for each pesticide</a:t>
            </a:r>
          </a:p>
          <a:p>
            <a:endParaRPr lang="en-US" dirty="0">
              <a:solidFill>
                <a:srgbClr val="050593"/>
              </a:solidFill>
            </a:endParaRPr>
          </a:p>
          <a:p>
            <a:endParaRPr lang="en-US" dirty="0">
              <a:solidFill>
                <a:srgbClr val="050593"/>
              </a:solidFill>
            </a:endParaRPr>
          </a:p>
          <a:p>
            <a:endParaRPr lang="en-US" dirty="0"/>
          </a:p>
          <a:p>
            <a:endParaRPr lang="en-US" dirty="0"/>
          </a:p>
        </p:txBody>
      </p:sp>
      <p:sp>
        <p:nvSpPr>
          <p:cNvPr id="4" name="Rectangle 3">
            <a:extLst>
              <a:ext uri="{FF2B5EF4-FFF2-40B4-BE49-F238E27FC236}">
                <a16:creationId xmlns:a16="http://schemas.microsoft.com/office/drawing/2014/main" id="{D8D6BCAD-72AD-2B4F-8123-3BFD7333F7D7}"/>
              </a:ext>
            </a:extLst>
          </p:cNvPr>
          <p:cNvSpPr/>
          <p:nvPr/>
        </p:nvSpPr>
        <p:spPr>
          <a:xfrm>
            <a:off x="5104254" y="3244334"/>
            <a:ext cx="184731" cy="369332"/>
          </a:xfrm>
          <a:prstGeom prst="rect">
            <a:avLst/>
          </a:prstGeom>
        </p:spPr>
        <p:txBody>
          <a:bodyPr wrap="none">
            <a:spAutoFit/>
          </a:bodyPr>
          <a:lstStyle/>
          <a:p>
            <a:endParaRPr lang="en-US" dirty="0"/>
          </a:p>
        </p:txBody>
      </p:sp>
      <p:pic>
        <p:nvPicPr>
          <p:cNvPr id="5" name="slide 16">
            <a:hlinkClick r:id="" action="ppaction://media"/>
            <a:extLst>
              <a:ext uri="{FF2B5EF4-FFF2-40B4-BE49-F238E27FC236}">
                <a16:creationId xmlns:a16="http://schemas.microsoft.com/office/drawing/2014/main" id="{A8E5CA32-F436-4EA4-B763-001CBADA260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1051252305"/>
      </p:ext>
    </p:extLst>
  </p:cSld>
  <p:clrMapOvr>
    <a:masterClrMapping/>
  </p:clrMapOvr>
  <mc:AlternateContent xmlns:mc="http://schemas.openxmlformats.org/markup-compatibility/2006" xmlns:p14="http://schemas.microsoft.com/office/powerpoint/2010/main">
    <mc:Choice Requires="p14">
      <p:transition spd="slow" p14:dur="2000" advTm="71252"/>
    </mc:Choice>
    <mc:Fallback xmlns="">
      <p:transition spd="slow" advTm="71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fill="hold" display="0">
                  <p:stCondLst>
                    <p:cond delay="indefinite"/>
                  </p:stCondLst>
                  <p:endCondLst>
                    <p:cond evt="onStopAudio" delay="0">
                      <p:tgtEl>
                        <p:sldTgt/>
                      </p:tgtEl>
                    </p:cond>
                  </p:endCondLst>
                </p:cTn>
                <p:tgtEl>
                  <p:spTgt spid="5"/>
                </p:tgtEl>
              </p:cMediaNode>
            </p:audio>
          </p:childTnLst>
        </p:cTn>
      </p:par>
    </p:tnLst>
    <p:bldLst>
      <p:bldP spid="3" grpId="0" build="p"/>
    </p:bldLst>
  </p:timing>
  <p:extLst>
    <p:ext uri="{E180D4A7-C9FB-4DFB-919C-405C955672EB}">
      <p14:showEvtLst xmlns:p14="http://schemas.microsoft.com/office/powerpoint/2010/main">
        <p14:playEvt time="111" objId="5"/>
        <p14:stopEvt time="70387" objId="5"/>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5C037-6240-FE46-8279-256AF889EA93}"/>
              </a:ext>
            </a:extLst>
          </p:cNvPr>
          <p:cNvSpPr>
            <a:spLocks noGrp="1"/>
          </p:cNvSpPr>
          <p:nvPr>
            <p:ph type="title"/>
          </p:nvPr>
        </p:nvSpPr>
        <p:spPr/>
        <p:txBody>
          <a:bodyPr>
            <a:normAutofit/>
          </a:bodyPr>
          <a:lstStyle/>
          <a:p>
            <a:pPr algn="ctr"/>
            <a:r>
              <a:rPr lang="en-US" sz="4000" b="1" dirty="0">
                <a:solidFill>
                  <a:srgbClr val="0504C1"/>
                </a:solidFill>
              </a:rPr>
              <a:t>AHS – strengths &amp; weaknesses</a:t>
            </a:r>
          </a:p>
        </p:txBody>
      </p:sp>
      <p:sp>
        <p:nvSpPr>
          <p:cNvPr id="3" name="Content Placeholder 2">
            <a:extLst>
              <a:ext uri="{FF2B5EF4-FFF2-40B4-BE49-F238E27FC236}">
                <a16:creationId xmlns:a16="http://schemas.microsoft.com/office/drawing/2014/main" id="{63C5B035-1039-F64C-9C7A-67A871A76115}"/>
              </a:ext>
            </a:extLst>
          </p:cNvPr>
          <p:cNvSpPr>
            <a:spLocks noGrp="1"/>
          </p:cNvSpPr>
          <p:nvPr>
            <p:ph idx="1"/>
          </p:nvPr>
        </p:nvSpPr>
        <p:spPr/>
        <p:txBody>
          <a:bodyPr>
            <a:normAutofit fontScale="77500" lnSpcReduction="20000"/>
          </a:bodyPr>
          <a:lstStyle/>
          <a:p>
            <a:pPr marL="0" indent="0">
              <a:buNone/>
            </a:pPr>
            <a:r>
              <a:rPr lang="en-US" u="sng" dirty="0">
                <a:solidFill>
                  <a:srgbClr val="0504C1"/>
                </a:solidFill>
              </a:rPr>
              <a:t>Strengths:</a:t>
            </a:r>
          </a:p>
          <a:p>
            <a:r>
              <a:rPr lang="en-US" dirty="0">
                <a:solidFill>
                  <a:srgbClr val="0504C1"/>
                </a:solidFill>
              </a:rPr>
              <a:t>large prospective cohort</a:t>
            </a:r>
          </a:p>
          <a:p>
            <a:r>
              <a:rPr lang="en-US" dirty="0">
                <a:solidFill>
                  <a:srgbClr val="0504C1"/>
                </a:solidFill>
              </a:rPr>
              <a:t>83% of applicators had used glyphosate; median use was 8.5 years</a:t>
            </a:r>
          </a:p>
          <a:p>
            <a:r>
              <a:rPr lang="en-US" dirty="0">
                <a:solidFill>
                  <a:srgbClr val="0504C1"/>
                </a:solidFill>
              </a:rPr>
              <a:t>long follow-up</a:t>
            </a:r>
          </a:p>
          <a:p>
            <a:r>
              <a:rPr lang="en-US" dirty="0">
                <a:solidFill>
                  <a:srgbClr val="0504C1"/>
                </a:solidFill>
              </a:rPr>
              <a:t>examined &gt;20 different cancers, including lymphoid cancers, NHL, and its subtypes.</a:t>
            </a:r>
          </a:p>
          <a:p>
            <a:r>
              <a:rPr lang="en-US" dirty="0">
                <a:solidFill>
                  <a:srgbClr val="0504C1"/>
                </a:solidFill>
              </a:rPr>
              <a:t>recall bias not a problem</a:t>
            </a:r>
          </a:p>
          <a:p>
            <a:r>
              <a:rPr lang="en-US" dirty="0">
                <a:solidFill>
                  <a:srgbClr val="0504C1"/>
                </a:solidFill>
              </a:rPr>
              <a:t>assessed different levels of exposure, dose-response</a:t>
            </a:r>
          </a:p>
          <a:p>
            <a:r>
              <a:rPr lang="en-US" dirty="0">
                <a:solidFill>
                  <a:srgbClr val="0504C1"/>
                </a:solidFill>
              </a:rPr>
              <a:t>assessed latency</a:t>
            </a:r>
          </a:p>
          <a:p>
            <a:endParaRPr lang="en-US" dirty="0">
              <a:solidFill>
                <a:srgbClr val="0504C1"/>
              </a:solidFill>
            </a:endParaRPr>
          </a:p>
          <a:p>
            <a:pPr marL="0" indent="0">
              <a:buNone/>
            </a:pPr>
            <a:r>
              <a:rPr lang="en-US" u="sng" dirty="0">
                <a:solidFill>
                  <a:srgbClr val="0504C1"/>
                </a:solidFill>
              </a:rPr>
              <a:t>Weaknesses:</a:t>
            </a:r>
          </a:p>
          <a:p>
            <a:r>
              <a:rPr lang="en-US" dirty="0">
                <a:solidFill>
                  <a:srgbClr val="0504C1"/>
                </a:solidFill>
              </a:rPr>
              <a:t>self-reported exposure</a:t>
            </a:r>
          </a:p>
          <a:p>
            <a:r>
              <a:rPr lang="en-US" dirty="0">
                <a:solidFill>
                  <a:srgbClr val="0504C1"/>
                </a:solidFill>
              </a:rPr>
              <a:t>loss to follow-up</a:t>
            </a:r>
          </a:p>
          <a:p>
            <a:endParaRPr lang="en-US" sz="2000" dirty="0">
              <a:solidFill>
                <a:srgbClr val="050593"/>
              </a:solidFill>
            </a:endParaRPr>
          </a:p>
          <a:p>
            <a:pPr marL="0" indent="0">
              <a:buNone/>
            </a:pPr>
            <a:endParaRPr lang="en-US" sz="2000" dirty="0">
              <a:solidFill>
                <a:srgbClr val="050593"/>
              </a:solidFill>
            </a:endParaRPr>
          </a:p>
          <a:p>
            <a:endParaRPr lang="en-US" sz="2000" dirty="0">
              <a:solidFill>
                <a:srgbClr val="050593"/>
              </a:solidFill>
            </a:endParaRPr>
          </a:p>
          <a:p>
            <a:endParaRPr lang="en-US" dirty="0"/>
          </a:p>
        </p:txBody>
      </p:sp>
      <p:pic>
        <p:nvPicPr>
          <p:cNvPr id="4" name="slide 17">
            <a:hlinkClick r:id="" action="ppaction://media"/>
            <a:extLst>
              <a:ext uri="{FF2B5EF4-FFF2-40B4-BE49-F238E27FC236}">
                <a16:creationId xmlns:a16="http://schemas.microsoft.com/office/drawing/2014/main" id="{95B06BFF-A380-4B78-A32B-220292C1F5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58091795"/>
      </p:ext>
    </p:extLst>
  </p:cSld>
  <p:clrMapOvr>
    <a:masterClrMapping/>
  </p:clrMapOvr>
  <mc:AlternateContent xmlns:mc="http://schemas.openxmlformats.org/markup-compatibility/2006" xmlns:p14="http://schemas.microsoft.com/office/powerpoint/2010/main">
    <mc:Choice Requires="p14">
      <p:transition spd="slow" p14:dur="2000" advTm="214613"/>
    </mc:Choice>
    <mc:Fallback xmlns="">
      <p:transition spd="slow" advTm="214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03" objId="4"/>
        <p14:stopEvt time="213554" objId="4"/>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647F5-9808-244B-9321-031EE5528E94}"/>
              </a:ext>
            </a:extLst>
          </p:cNvPr>
          <p:cNvSpPr>
            <a:spLocks noGrp="1"/>
          </p:cNvSpPr>
          <p:nvPr>
            <p:ph type="title"/>
          </p:nvPr>
        </p:nvSpPr>
        <p:spPr/>
        <p:txBody>
          <a:bodyPr>
            <a:normAutofit/>
          </a:bodyPr>
          <a:lstStyle/>
          <a:p>
            <a:pPr algn="ctr"/>
            <a:r>
              <a:rPr lang="en-US" sz="4000" b="1" dirty="0">
                <a:solidFill>
                  <a:srgbClr val="0504C1"/>
                </a:solidFill>
              </a:rPr>
              <a:t>Agricultural Health Study - results</a:t>
            </a:r>
          </a:p>
        </p:txBody>
      </p:sp>
      <p:sp>
        <p:nvSpPr>
          <p:cNvPr id="3" name="Content Placeholder 2">
            <a:extLst>
              <a:ext uri="{FF2B5EF4-FFF2-40B4-BE49-F238E27FC236}">
                <a16:creationId xmlns:a16="http://schemas.microsoft.com/office/drawing/2014/main" id="{208D8699-5C8F-6A4F-ADB7-DB6CA10ACAF4}"/>
              </a:ext>
            </a:extLst>
          </p:cNvPr>
          <p:cNvSpPr>
            <a:spLocks noGrp="1"/>
          </p:cNvSpPr>
          <p:nvPr>
            <p:ph idx="1"/>
          </p:nvPr>
        </p:nvSpPr>
        <p:spPr>
          <a:xfrm>
            <a:off x="838200" y="1509823"/>
            <a:ext cx="10515600" cy="4667140"/>
          </a:xfrm>
        </p:spPr>
        <p:txBody>
          <a:bodyPr>
            <a:normAutofit fontScale="92500" lnSpcReduction="10000"/>
          </a:bodyPr>
          <a:lstStyle/>
          <a:p>
            <a:r>
              <a:rPr lang="en-US" sz="2600" dirty="0">
                <a:solidFill>
                  <a:srgbClr val="0504C1"/>
                </a:solidFill>
              </a:rPr>
              <a:t>no association of glyphosate exposure with NHL</a:t>
            </a:r>
          </a:p>
          <a:p>
            <a:r>
              <a:rPr lang="en-US" sz="2600" dirty="0">
                <a:solidFill>
                  <a:srgbClr val="0504C1"/>
                </a:solidFill>
              </a:rPr>
              <a:t>no dose-response</a:t>
            </a:r>
          </a:p>
          <a:p>
            <a:r>
              <a:rPr lang="en-US" sz="2600" dirty="0">
                <a:solidFill>
                  <a:srgbClr val="0504C1"/>
                </a:solidFill>
              </a:rPr>
              <a:t>no effect of different latency periods (0, 5, 10, 15, and 20 </a:t>
            </a:r>
            <a:r>
              <a:rPr lang="en-US" sz="2600" dirty="0" err="1">
                <a:solidFill>
                  <a:srgbClr val="0504C1"/>
                </a:solidFill>
              </a:rPr>
              <a:t>yrs</a:t>
            </a:r>
            <a:r>
              <a:rPr lang="en-US" sz="2600" dirty="0">
                <a:solidFill>
                  <a:srgbClr val="0504C1"/>
                </a:solidFill>
              </a:rPr>
              <a:t>)</a:t>
            </a:r>
          </a:p>
          <a:p>
            <a:pPr marL="0" indent="0">
              <a:buNone/>
            </a:pPr>
            <a:endParaRPr lang="en-US" sz="2400" dirty="0">
              <a:solidFill>
                <a:srgbClr val="0504C1"/>
              </a:solidFill>
            </a:endParaRPr>
          </a:p>
          <a:p>
            <a:pPr marL="0" indent="0">
              <a:buNone/>
            </a:pPr>
            <a:endParaRPr lang="en-US" sz="2400" dirty="0">
              <a:solidFill>
                <a:srgbClr val="050593"/>
              </a:solidFill>
            </a:endParaRPr>
          </a:p>
          <a:p>
            <a:pPr marL="0" indent="0">
              <a:buNone/>
            </a:pPr>
            <a:endParaRPr lang="en-US" sz="2400" dirty="0">
              <a:solidFill>
                <a:srgbClr val="050593"/>
              </a:solidFill>
            </a:endParaRPr>
          </a:p>
          <a:p>
            <a:pPr marL="0" indent="0">
              <a:buNone/>
            </a:pPr>
            <a:endParaRPr lang="en-US" sz="2400" u="sng" dirty="0">
              <a:solidFill>
                <a:srgbClr val="050593"/>
              </a:solidFill>
            </a:endParaRPr>
          </a:p>
          <a:p>
            <a:pPr marL="0" indent="0">
              <a:buNone/>
            </a:pPr>
            <a:endParaRPr lang="en-US" sz="2400" u="sng" dirty="0">
              <a:solidFill>
                <a:srgbClr val="050593"/>
              </a:solidFill>
            </a:endParaRPr>
          </a:p>
          <a:p>
            <a:pPr marL="0" indent="0">
              <a:buNone/>
            </a:pPr>
            <a:endParaRPr lang="en-US" sz="2400" u="sng" dirty="0">
              <a:solidFill>
                <a:srgbClr val="E110DE"/>
              </a:solidFill>
            </a:endParaRPr>
          </a:p>
          <a:p>
            <a:pPr marL="0" indent="0">
              <a:buNone/>
            </a:pPr>
            <a:r>
              <a:rPr lang="en-US" sz="2400" u="sng" dirty="0">
                <a:solidFill>
                  <a:srgbClr val="0504C1"/>
                </a:solidFill>
              </a:rPr>
              <a:t>Overall conclusion</a:t>
            </a:r>
            <a:r>
              <a:rPr lang="en-US" sz="2400" dirty="0">
                <a:solidFill>
                  <a:srgbClr val="0504C1"/>
                </a:solidFill>
              </a:rPr>
              <a:t>:</a:t>
            </a:r>
          </a:p>
          <a:p>
            <a:pPr marL="0" indent="0">
              <a:buNone/>
            </a:pPr>
            <a:r>
              <a:rPr lang="en-US" sz="2400" dirty="0">
                <a:solidFill>
                  <a:srgbClr val="AF19E1"/>
                </a:solidFill>
              </a:rPr>
              <a:t>“In this large, prospective cohort study, no association was apparent between glyphosate and any solid tumors or lymphoid malignancies overall, including NHL and its subtypes.”</a:t>
            </a:r>
          </a:p>
        </p:txBody>
      </p:sp>
      <p:pic>
        <p:nvPicPr>
          <p:cNvPr id="6" name="Picture 5">
            <a:extLst>
              <a:ext uri="{FF2B5EF4-FFF2-40B4-BE49-F238E27FC236}">
                <a16:creationId xmlns:a16="http://schemas.microsoft.com/office/drawing/2014/main" id="{4F8EADE5-B01C-1446-91B6-8ABA05337EC5}"/>
              </a:ext>
            </a:extLst>
          </p:cNvPr>
          <p:cNvPicPr>
            <a:picLocks noChangeAspect="1"/>
          </p:cNvPicPr>
          <p:nvPr/>
        </p:nvPicPr>
        <p:blipFill>
          <a:blip r:embed="rId5"/>
          <a:stretch>
            <a:fillRect/>
          </a:stretch>
        </p:blipFill>
        <p:spPr>
          <a:xfrm>
            <a:off x="2670248" y="3013075"/>
            <a:ext cx="7023100" cy="1841500"/>
          </a:xfrm>
          <a:prstGeom prst="rect">
            <a:avLst/>
          </a:prstGeom>
        </p:spPr>
      </p:pic>
      <p:pic>
        <p:nvPicPr>
          <p:cNvPr id="4" name="slide 18">
            <a:hlinkClick r:id="" action="ppaction://media"/>
            <a:extLst>
              <a:ext uri="{FF2B5EF4-FFF2-40B4-BE49-F238E27FC236}">
                <a16:creationId xmlns:a16="http://schemas.microsoft.com/office/drawing/2014/main" id="{4DCC398A-AF34-4DDE-BB09-B8CB799220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5" name="TextBox 4">
            <a:extLst>
              <a:ext uri="{FF2B5EF4-FFF2-40B4-BE49-F238E27FC236}">
                <a16:creationId xmlns:a16="http://schemas.microsoft.com/office/drawing/2014/main" id="{2D28E79C-D20A-4A89-B20D-E03977CEADF2}"/>
              </a:ext>
            </a:extLst>
          </p:cNvPr>
          <p:cNvSpPr txBox="1"/>
          <p:nvPr/>
        </p:nvSpPr>
        <p:spPr>
          <a:xfrm>
            <a:off x="6047232" y="2948529"/>
            <a:ext cx="2486578" cy="400110"/>
          </a:xfrm>
          <a:prstGeom prst="rect">
            <a:avLst/>
          </a:prstGeom>
          <a:noFill/>
        </p:spPr>
        <p:txBody>
          <a:bodyPr wrap="none" rtlCol="0">
            <a:spAutoFit/>
          </a:bodyPr>
          <a:lstStyle/>
          <a:p>
            <a:r>
              <a:rPr lang="en-US" sz="2000" dirty="0">
                <a:latin typeface="High Tower Text" panose="02040502050506030303" pitchFamily="18" charset="0"/>
              </a:rPr>
              <a:t>Cases    Relative Risk</a:t>
            </a:r>
          </a:p>
        </p:txBody>
      </p:sp>
      <p:sp>
        <p:nvSpPr>
          <p:cNvPr id="7" name="TextBox 6">
            <a:extLst>
              <a:ext uri="{FF2B5EF4-FFF2-40B4-BE49-F238E27FC236}">
                <a16:creationId xmlns:a16="http://schemas.microsoft.com/office/drawing/2014/main" id="{6A1B69C1-47AA-4537-A1EE-8800F4227D6B}"/>
              </a:ext>
            </a:extLst>
          </p:cNvPr>
          <p:cNvSpPr txBox="1"/>
          <p:nvPr/>
        </p:nvSpPr>
        <p:spPr>
          <a:xfrm>
            <a:off x="3825827" y="4873863"/>
            <a:ext cx="3010761" cy="400110"/>
          </a:xfrm>
          <a:prstGeom prst="rect">
            <a:avLst/>
          </a:prstGeom>
          <a:noFill/>
        </p:spPr>
        <p:txBody>
          <a:bodyPr wrap="none" rtlCol="0">
            <a:spAutoFit/>
          </a:bodyPr>
          <a:lstStyle/>
          <a:p>
            <a:r>
              <a:rPr lang="en-US" sz="2000" dirty="0">
                <a:latin typeface="Abadi" panose="020B0604020104020204" pitchFamily="34" charset="0"/>
              </a:rPr>
              <a:t>Total cases               </a:t>
            </a:r>
            <a:r>
              <a:rPr lang="en-US" dirty="0">
                <a:latin typeface="Abadi" panose="020B0604020104020204" pitchFamily="34" charset="0"/>
              </a:rPr>
              <a:t>575</a:t>
            </a:r>
            <a:endParaRPr lang="en-US" sz="2000" dirty="0">
              <a:latin typeface="Abadi" panose="020B0604020104020204" pitchFamily="34" charset="0"/>
            </a:endParaRPr>
          </a:p>
        </p:txBody>
      </p:sp>
    </p:spTree>
    <p:extLst>
      <p:ext uri="{BB962C8B-B14F-4D97-AF65-F5344CB8AC3E}">
        <p14:creationId xmlns:p14="http://schemas.microsoft.com/office/powerpoint/2010/main" val="4107139553"/>
      </p:ext>
    </p:extLst>
  </p:cSld>
  <p:clrMapOvr>
    <a:masterClrMapping/>
  </p:clrMapOvr>
  <mc:AlternateContent xmlns:mc="http://schemas.openxmlformats.org/markup-compatibility/2006" xmlns:p14="http://schemas.microsoft.com/office/powerpoint/2010/main">
    <mc:Choice Requires="p14">
      <p:transition spd="slow" p14:dur="2000" advTm="179303"/>
    </mc:Choice>
    <mc:Fallback xmlns="">
      <p:transition spd="slow" advTm="179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7452" x="509588" y="2049463"/>
          <p14:tracePt t="57459" x="844550" y="2216150"/>
          <p14:tracePt t="57466" x="1268413" y="2416175"/>
          <p14:tracePt t="57472" x="1595438" y="2551113"/>
          <p14:tracePt t="57475" x="1905000" y="2663825"/>
          <p14:tracePt t="57486" x="2192338" y="2782888"/>
          <p14:tracePt t="57498" x="2455863" y="2878138"/>
          <p14:tracePt t="57504" x="2743200" y="2982913"/>
          <p14:tracePt t="57510" x="2917825" y="3022600"/>
          <p14:tracePt t="57522" x="3022600" y="3046413"/>
          <p14:tracePt t="57528" x="3117850" y="3062288"/>
          <p14:tracePt t="57538" x="3157538" y="3062288"/>
          <p14:tracePt t="57542" x="3173413" y="3062288"/>
          <p14:tracePt t="57638" x="3173413" y="3070225"/>
          <p14:tracePt t="57643" x="3173413" y="3078163"/>
          <p14:tracePt t="57658" x="3189288" y="3101975"/>
          <p14:tracePt t="57668" x="3221038" y="3133725"/>
          <p14:tracePt t="57678" x="3252788" y="3165475"/>
          <p14:tracePt t="57688" x="3300413" y="3197225"/>
          <p14:tracePt t="57693" x="3365500" y="3228975"/>
          <p14:tracePt t="57702" x="3429000" y="3262313"/>
          <p14:tracePt t="57710" x="3484563" y="3278188"/>
          <p14:tracePt t="57720" x="3548063" y="3294063"/>
          <p14:tracePt t="57724" x="3603625" y="3309938"/>
          <p14:tracePt t="57738" x="3660775" y="3317875"/>
          <p14:tracePt t="57744" x="3716338" y="3333750"/>
          <p14:tracePt t="57754" x="3771900" y="3333750"/>
          <p14:tracePt t="57764" x="3827463" y="3341688"/>
          <p14:tracePt t="57774" x="3883025" y="3341688"/>
          <p14:tracePt t="57781" x="3946525" y="3341688"/>
          <p14:tracePt t="57790" x="4043363" y="3341688"/>
          <p14:tracePt t="57804" x="4138613" y="3341688"/>
          <p14:tracePt t="57810" x="4217988" y="3341688"/>
          <p14:tracePt t="57822" x="4352925" y="3349625"/>
          <p14:tracePt t="57840" x="4489450" y="3357563"/>
          <p14:tracePt t="57844" x="4576763" y="3357563"/>
          <p14:tracePt t="57854" x="4656138" y="3357563"/>
          <p14:tracePt t="57861" x="4721225" y="3357563"/>
          <p14:tracePt t="57873" x="4784725" y="3365500"/>
          <p14:tracePt t="57878" x="4832350" y="3365500"/>
          <p14:tracePt t="57884" x="4864100" y="3365500"/>
          <p14:tracePt t="57899" x="4872038" y="3365500"/>
          <p14:tracePt t="57903" x="4879975" y="3365500"/>
          <p14:tracePt t="57909" x="4879975" y="3373438"/>
          <p14:tracePt t="57920" x="4895850" y="3373438"/>
          <p14:tracePt t="57923" x="4911725" y="3373438"/>
          <p14:tracePt t="57933" x="4927600" y="3373438"/>
          <p14:tracePt t="57944" x="4959350" y="3373438"/>
          <p14:tracePt t="57950" x="5014913" y="3373438"/>
          <p14:tracePt t="57960" x="5080000" y="3373438"/>
          <p14:tracePt t="57964" x="5175250" y="3381375"/>
          <p14:tracePt t="57974" x="5270500" y="3389313"/>
          <p14:tracePt t="57986" x="5357813" y="3397250"/>
          <p14:tracePt t="57992" x="5430838" y="3397250"/>
          <p14:tracePt t="58002" x="5502275" y="3397250"/>
          <p14:tracePt t="58010" x="5597525" y="3405188"/>
          <p14:tracePt t="58014" x="5645150" y="3413125"/>
          <p14:tracePt t="58026" x="5684838" y="3413125"/>
          <p14:tracePt t="58031" x="5740400" y="3429000"/>
          <p14:tracePt t="58040" x="5789613" y="3436938"/>
          <p14:tracePt t="58047" x="5829300" y="3444875"/>
          <p14:tracePt t="58056" x="5861050" y="3452813"/>
          <p14:tracePt t="58082" x="5892800" y="3452813"/>
          <p14:tracePt t="58242" x="5900738" y="3452813"/>
          <p14:tracePt t="58252" x="5908675" y="3452813"/>
          <p14:tracePt t="58257" x="5916613" y="3452813"/>
          <p14:tracePt t="58268" x="5924550" y="3452813"/>
          <p14:tracePt t="58277" x="5932488" y="3452813"/>
          <p14:tracePt t="58294" x="5940425" y="3452813"/>
          <p14:tracePt t="58308" x="5940425" y="3444875"/>
          <p14:tracePt t="58324" x="5940425" y="3436938"/>
          <p14:tracePt t="58333" x="5948363" y="3436938"/>
          <p14:tracePt t="58349" x="5964238" y="3429000"/>
          <p14:tracePt t="58355" x="5972175" y="3429000"/>
          <p14:tracePt t="58367" x="5988050" y="3429000"/>
          <p14:tracePt t="58374" x="5995988" y="3421063"/>
          <p14:tracePt t="58379" x="6027738" y="3413125"/>
          <p14:tracePt t="58394" x="6051550" y="3413125"/>
          <p14:tracePt t="58404" x="6059488" y="3405188"/>
          <p14:tracePt t="58416" x="6067425" y="3405188"/>
          <p14:tracePt t="58422" x="6083300" y="3397250"/>
          <p14:tracePt t="58568" x="6091238" y="3397250"/>
          <p14:tracePt t="58594" x="6108700" y="3397250"/>
          <p14:tracePt t="58620" x="6116638" y="3397250"/>
          <p14:tracePt t="58636" x="6132513" y="3397250"/>
          <p14:tracePt t="58726" x="6140450" y="3397250"/>
          <p14:tracePt t="58736" x="6140450" y="3405188"/>
          <p14:tracePt t="58752" x="6148388" y="3405188"/>
          <p14:tracePt t="58771" x="6156325" y="3405188"/>
          <p14:tracePt t="58888" x="6156325" y="3413125"/>
          <p14:tracePt t="58929" x="6156325" y="3421063"/>
          <p14:tracePt t="58996" x="6156325" y="3429000"/>
          <p14:tracePt t="59010" x="6156325" y="3436938"/>
          <p14:tracePt t="59034" x="6156325" y="3444875"/>
          <p14:tracePt t="59037" x="6156325" y="3452813"/>
          <p14:tracePt t="59406" x="6148388" y="3452813"/>
          <p14:tracePt t="60726" x="6148388" y="3444875"/>
          <p14:tracePt t="60754" x="6148388" y="3436938"/>
          <p14:tracePt t="77868" x="6148388" y="3444875"/>
          <p14:tracePt t="77892" x="6148388" y="3452813"/>
          <p14:tracePt t="77897" x="6140450" y="3460750"/>
          <p14:tracePt t="77908" x="6140450" y="3468688"/>
          <p14:tracePt t="77912" x="6140450" y="3476625"/>
          <p14:tracePt t="77922" x="6132513" y="3476625"/>
          <p14:tracePt t="77932" x="6132513" y="3492500"/>
          <p14:tracePt t="77938" x="6124575" y="3500438"/>
          <p14:tracePt t="77948" x="6124575" y="3508375"/>
          <p14:tracePt t="77968" x="6124575" y="3516313"/>
          <p14:tracePt t="77988" x="6124575" y="3524250"/>
          <p14:tracePt t="77994" x="6124575" y="3532188"/>
          <p14:tracePt t="78005" x="6116638" y="3540125"/>
          <p14:tracePt t="78019" x="6116638" y="3548063"/>
          <p14:tracePt t="78029" x="6108700" y="3556000"/>
          <p14:tracePt t="78035" x="6108700" y="3563938"/>
          <p14:tracePt t="78065" x="6108700" y="3571875"/>
          <p14:tracePt t="78090" x="6108700" y="3579813"/>
          <p14:tracePt t="78105" x="6100763" y="3587750"/>
          <p14:tracePt t="78112" x="6100763" y="3595688"/>
          <p14:tracePt t="78139" x="6100763" y="3605213"/>
          <p14:tracePt t="78144" x="6100763" y="3613150"/>
          <p14:tracePt t="78150" x="6100763" y="3621088"/>
          <p14:tracePt t="78160" x="6100763" y="3629025"/>
          <p14:tracePt t="78170" x="6100763" y="3636963"/>
          <p14:tracePt t="78176" x="6100763" y="3644900"/>
          <p14:tracePt t="78186" x="6100763" y="3652838"/>
          <p14:tracePt t="78190" x="6100763" y="3660775"/>
          <p14:tracePt t="78200" x="6100763" y="3676650"/>
          <p14:tracePt t="78210" x="6100763" y="3684588"/>
          <p14:tracePt t="78217" x="6100763" y="3692525"/>
          <p14:tracePt t="78228" x="6100763" y="3708400"/>
          <p14:tracePt t="78232" x="6100763" y="3716338"/>
          <p14:tracePt t="78242" x="6100763" y="3748088"/>
          <p14:tracePt t="78248" x="6100763" y="3763963"/>
          <p14:tracePt t="78258" x="6100763" y="3771900"/>
          <p14:tracePt t="78262" x="6100763" y="3779838"/>
          <p14:tracePt t="78273" x="6100763" y="3795713"/>
          <p14:tracePt t="78282" x="6108700" y="3795713"/>
          <p14:tracePt t="78301" x="6108700" y="3803650"/>
          <p14:tracePt t="78342" x="6108700" y="3811588"/>
          <p14:tracePt t="78368" x="6108700" y="3827463"/>
          <p14:tracePt t="78379" x="6108700" y="3835400"/>
          <p14:tracePt t="78392" x="6108700" y="3843338"/>
          <p14:tracePt t="78396" x="6108700" y="3859213"/>
          <p14:tracePt t="78408" x="6108700" y="3867150"/>
          <p14:tracePt t="78412" x="6108700" y="3875088"/>
          <p14:tracePt t="78422" x="6108700" y="3898900"/>
          <p14:tracePt t="78426" x="6116638" y="3906838"/>
          <p14:tracePt t="78449" x="6116638" y="3930650"/>
          <p14:tracePt t="78453" x="6116638" y="3948113"/>
          <p14:tracePt t="78463" x="6116638" y="3963988"/>
          <p14:tracePt t="78469" x="6124575" y="3987800"/>
          <p14:tracePt t="78479" x="6124575" y="4003675"/>
          <p14:tracePt t="78488" x="6124575" y="4019550"/>
          <p14:tracePt t="78492" x="6124575" y="4035425"/>
          <p14:tracePt t="78503" x="6124575" y="4043363"/>
          <p14:tracePt t="78508" x="6124575" y="4059238"/>
          <p14:tracePt t="78519" x="6124575" y="4067175"/>
          <p14:tracePt t="78529" x="6124575" y="4075113"/>
          <p14:tracePt t="78535" x="6124575" y="4083050"/>
          <p14:tracePt t="78544" x="6124575" y="4090988"/>
          <p14:tracePt t="78549" x="6124575" y="4098925"/>
          <p14:tracePt t="78558" x="6124575" y="4106863"/>
          <p14:tracePt t="78569" x="6124575" y="4114800"/>
          <p14:tracePt t="78574" x="6124575" y="4122738"/>
          <p14:tracePt t="78585" x="6124575" y="4138613"/>
          <p14:tracePt t="78599" x="6124575" y="4154488"/>
          <p14:tracePt t="78609" x="6124575" y="4162425"/>
          <p14:tracePt t="78614" x="6124575" y="4178300"/>
          <p14:tracePt t="78624" x="6124575" y="4194175"/>
          <p14:tracePt t="78630" x="6124575" y="4202113"/>
          <p14:tracePt t="78641" x="6124575" y="4217988"/>
          <p14:tracePt t="78652" x="6124575" y="4225925"/>
          <p14:tracePt t="78654" x="6124575" y="4249738"/>
          <p14:tracePt t="78664" x="6132513" y="4273550"/>
          <p14:tracePt t="78670" x="6132513" y="4281488"/>
          <p14:tracePt t="78680" x="6132513" y="4298950"/>
          <p14:tracePt t="78691" x="6132513" y="4314825"/>
          <p14:tracePt t="78694" x="6132513" y="4322763"/>
          <p14:tracePt t="78704" x="6132513" y="4338638"/>
          <p14:tracePt t="78711" x="6140450" y="4354513"/>
          <p14:tracePt t="78720" x="6140450" y="4386263"/>
          <p14:tracePt t="78730" x="6140450" y="4394200"/>
          <p14:tracePt t="78735" x="6140450" y="4402138"/>
          <p14:tracePt t="78744" x="6140450" y="4410075"/>
          <p14:tracePt t="78752" x="6140450" y="4418013"/>
          <p14:tracePt t="78761" x="6140450" y="4433888"/>
          <p14:tracePt t="78776" x="6140450" y="4441825"/>
          <p14:tracePt t="78787" x="6140450" y="4449763"/>
          <p14:tracePt t="78792" x="6140450" y="4457700"/>
          <p14:tracePt t="78802" x="6140450" y="4465638"/>
          <p14:tracePt t="78811" x="6148388" y="4473575"/>
          <p14:tracePt t="78816" x="6148388" y="4481513"/>
          <p14:tracePt t="78826" x="6148388" y="4489450"/>
          <p14:tracePt t="78843" x="6148388" y="4505325"/>
          <p14:tracePt t="78853" x="6156325" y="4521200"/>
          <p14:tracePt t="78868" x="6164263" y="4537075"/>
          <p14:tracePt t="78872" x="6164263" y="4545013"/>
          <p14:tracePt t="78893" x="6164263" y="4552950"/>
          <p14:tracePt t="78903" x="6164263" y="4560888"/>
          <p14:tracePt t="78913" x="6164263" y="4568825"/>
          <p14:tracePt t="78942" x="6164263" y="4576763"/>
          <p14:tracePt t="78973" x="6164263" y="4584700"/>
          <p14:tracePt t="78988" x="6164263" y="4592638"/>
          <p14:tracePt t="79013" x="6164263" y="4600575"/>
          <p14:tracePt t="79023" x="6172200" y="4608513"/>
          <p14:tracePt t="79039" x="6172200" y="4624388"/>
          <p14:tracePt t="79043" x="6180138" y="4633913"/>
          <p14:tracePt t="79053" x="6180138" y="4641850"/>
          <p14:tracePt t="79069" x="6180138" y="4649788"/>
          <p14:tracePt t="79079" x="6180138" y="4665663"/>
          <p14:tracePt t="79300" x="6180138" y="4657725"/>
          <p14:tracePt t="79310" x="6180138" y="4649788"/>
          <p14:tracePt t="79326" x="6180138" y="4641850"/>
          <p14:tracePt t="79329" x="6188075" y="4624388"/>
          <p14:tracePt t="79340" x="6188075" y="4608513"/>
          <p14:tracePt t="79351" x="6188075" y="4592638"/>
          <p14:tracePt t="79357" x="6188075" y="4584700"/>
          <p14:tracePt t="79367" x="6196013" y="4568825"/>
          <p14:tracePt t="79372" x="6196013" y="4552950"/>
          <p14:tracePt t="79393" x="6203950" y="4537075"/>
          <p14:tracePt t="79397" x="6203950" y="4521200"/>
          <p14:tracePt t="79414" x="6211888" y="4513263"/>
          <p14:tracePt t="79420" x="6211888" y="4497388"/>
          <p14:tracePt t="79431" x="6211888" y="4489450"/>
          <p14:tracePt t="79443" x="6211888" y="4473575"/>
          <p14:tracePt t="79447" x="6211888" y="4457700"/>
          <p14:tracePt t="79453" x="6211888" y="4433888"/>
          <p14:tracePt t="79463" x="6211888" y="4418013"/>
          <p14:tracePt t="79473" x="6219825" y="4386263"/>
          <p14:tracePt t="79476" x="6219825" y="4362450"/>
          <p14:tracePt t="79486" x="6219825" y="4346575"/>
          <p14:tracePt t="79491" x="6235700" y="4314825"/>
          <p14:tracePt t="79502" x="6235700" y="4291013"/>
          <p14:tracePt t="79512" x="6235700" y="4257675"/>
          <p14:tracePt t="79515" x="6243638" y="4225925"/>
          <p14:tracePt t="79526" x="6243638" y="4194175"/>
          <p14:tracePt t="79532" x="6243638" y="4162425"/>
          <p14:tracePt t="79542" x="6251575" y="4122738"/>
          <p14:tracePt t="79552" x="6251575" y="4098925"/>
          <p14:tracePt t="79558" x="6251575" y="4075113"/>
          <p14:tracePt t="79568" x="6251575" y="4051300"/>
          <p14:tracePt t="79571" x="6251575" y="4027488"/>
          <p14:tracePt t="79581" x="6259513" y="4003675"/>
          <p14:tracePt t="79591" x="6259513" y="3987800"/>
          <p14:tracePt t="79598" x="6259513" y="3963988"/>
          <p14:tracePt t="79608" x="6259513" y="3938588"/>
          <p14:tracePt t="79612" x="6259513" y="3914775"/>
          <p14:tracePt t="79622" x="6259513" y="3898900"/>
          <p14:tracePt t="79632" x="6259513" y="3883025"/>
          <p14:tracePt t="79638" x="6259513" y="3859213"/>
          <p14:tracePt t="79648" x="6259513" y="3843338"/>
          <p14:tracePt t="79654" x="6259513" y="3819525"/>
          <p14:tracePt t="79663" x="6259513" y="3811588"/>
          <p14:tracePt t="79673" x="6259513" y="3787775"/>
          <p14:tracePt t="79687" x="6259513" y="3771900"/>
          <p14:tracePt t="79696" x="6259513" y="3763963"/>
          <p14:tracePt t="79706" x="6259513" y="3756025"/>
          <p14:tracePt t="79712" x="6259513" y="3748088"/>
          <p14:tracePt t="79724" x="6259513" y="3732213"/>
          <p14:tracePt t="79735" x="6259513" y="3724275"/>
          <p14:tracePt t="79744" x="6259513" y="3716338"/>
          <p14:tracePt t="79748" x="6259513" y="3700463"/>
          <p14:tracePt t="79758" x="6259513" y="3684588"/>
          <p14:tracePt t="79770" x="6259513" y="3668713"/>
          <p14:tracePt t="79774" x="6259513" y="3652838"/>
          <p14:tracePt t="79784" x="6259513" y="3644900"/>
          <p14:tracePt t="79793" x="6259513" y="3613150"/>
          <p14:tracePt t="79803" x="6259513" y="3605213"/>
          <p14:tracePt t="79807" x="6259513" y="3595688"/>
          <p14:tracePt t="79817" x="6259513" y="3587750"/>
          <p14:tracePt t="79823" x="6251575" y="3579813"/>
          <p14:tracePt t="79847" x="6251575" y="3571875"/>
          <p14:tracePt t="79867" x="6251575" y="3563938"/>
          <p14:tracePt t="79887" x="6251575" y="3548063"/>
          <p14:tracePt t="79905" x="6251575" y="3540125"/>
          <p14:tracePt t="79917" x="6251575" y="3532188"/>
          <p14:tracePt t="79927" x="6251575" y="3524250"/>
          <p14:tracePt t="79937" x="6251575" y="3516313"/>
          <p14:tracePt t="79941" x="6251575" y="3508375"/>
          <p14:tracePt t="79956" x="6251575" y="3500438"/>
          <p14:tracePt t="79977" x="6251575" y="3484563"/>
          <p14:tracePt t="79983" x="6251575" y="3476625"/>
          <p14:tracePt t="79993" x="6251575" y="3468688"/>
          <p14:tracePt t="79999" x="6243638" y="3468688"/>
          <p14:tracePt t="80010" x="6243638" y="3460750"/>
          <p14:tracePt t="80014" x="6243638" y="3452813"/>
          <p14:tracePt t="80038" x="6243638" y="3444875"/>
          <p14:tracePt t="80046" x="6243638" y="3436938"/>
          <p14:tracePt t="80208" x="6235700" y="3436938"/>
          <p14:tracePt t="80218" x="6235700" y="3429000"/>
          <p14:tracePt t="80248" x="6235700" y="3421063"/>
          <p14:tracePt t="80269" x="6227763" y="3421063"/>
          <p14:tracePt t="80596" x="6219825" y="3421063"/>
          <p14:tracePt t="80612" x="6211888" y="3421063"/>
          <p14:tracePt t="80672" x="6188075" y="3421063"/>
          <p14:tracePt t="80692" x="6180138" y="3429000"/>
          <p14:tracePt t="88640" x="6172200" y="3429000"/>
          <p14:tracePt t="88656" x="6164263" y="3429000"/>
          <p14:tracePt t="92282" x="6164263" y="3436938"/>
          <p14:tracePt t="92291" x="6164263" y="3444875"/>
          <p14:tracePt t="92312" x="6164263" y="3452813"/>
          <p14:tracePt t="92328" x="6164263" y="3468688"/>
          <p14:tracePt t="92338" x="6164263" y="3476625"/>
          <p14:tracePt t="92349" x="6164263" y="3484563"/>
          <p14:tracePt t="92352" x="6164263" y="3500438"/>
          <p14:tracePt t="92362" x="6164263" y="3516313"/>
          <p14:tracePt t="92368" x="6164263" y="3532188"/>
          <p14:tracePt t="92378" x="6164263" y="3548063"/>
          <p14:tracePt t="92388" x="6164263" y="3563938"/>
          <p14:tracePt t="92394" x="6164263" y="3571875"/>
          <p14:tracePt t="92404" x="6164263" y="3579813"/>
          <p14:tracePt t="92409" x="6164263" y="3587750"/>
          <p14:tracePt t="92418" x="6164263" y="3595688"/>
          <p14:tracePt t="92429" x="6164263" y="3605213"/>
          <p14:tracePt t="92560" x="6164263" y="3613150"/>
          <p14:tracePt t="92580" x="6164263" y="3621088"/>
          <p14:tracePt t="92596" x="6164263" y="3629025"/>
          <p14:tracePt t="92607" x="6164263" y="3644900"/>
          <p14:tracePt t="92650" x="6164263" y="3652838"/>
          <p14:tracePt t="93139" x="6164263" y="3660775"/>
          <p14:tracePt t="93150" x="6164263" y="3668713"/>
          <p14:tracePt t="93167" x="6164263" y="3676650"/>
          <p14:tracePt t="93177" x="6164263" y="3684588"/>
          <p14:tracePt t="93190" x="6164263" y="3692525"/>
          <p14:tracePt t="93196" x="6164263" y="3700463"/>
          <p14:tracePt t="93207" x="6164263" y="3708400"/>
          <p14:tracePt t="93221" x="6164263" y="3716338"/>
          <p14:tracePt t="93231" x="6164263" y="3724275"/>
          <p14:tracePt t="93246" x="6164263" y="3732213"/>
          <p14:tracePt t="93260" x="6164263" y="3748088"/>
          <p14:tracePt t="93286" x="6164263" y="3756025"/>
          <p14:tracePt t="93302" x="6164263" y="3771900"/>
          <p14:tracePt t="93316" x="6164263" y="3779838"/>
          <p14:tracePt t="93346" x="6164263" y="3787775"/>
          <p14:tracePt t="93356" x="6164263" y="3795713"/>
          <p14:tracePt t="93372" x="6164263" y="3803650"/>
          <p14:tracePt t="93394" x="6164263" y="3811588"/>
          <p14:tracePt t="93414" x="6164263" y="3819525"/>
          <p14:tracePt t="93431" x="6164263" y="3827463"/>
          <p14:tracePt t="93440" x="6164263" y="3835400"/>
          <p14:tracePt t="93463" x="6164263" y="3843338"/>
          <p14:tracePt t="93489" x="6164263" y="3851275"/>
          <p14:tracePt t="93494" x="6164263" y="3859213"/>
          <p14:tracePt t="93509" x="6164263" y="3867150"/>
          <p14:tracePt t="93539" x="6164263" y="3875088"/>
          <p14:tracePt t="93559" x="6164263" y="3883025"/>
          <p14:tracePt t="93585" x="6164263" y="3890963"/>
          <p14:tracePt t="93594" x="6164263" y="3898900"/>
          <p14:tracePt t="93613" x="6164263" y="3914775"/>
          <p14:tracePt t="93626" x="6164263" y="3922713"/>
          <p14:tracePt t="93643" x="6164263" y="3930650"/>
          <p14:tracePt t="93656" x="6164263" y="3938588"/>
          <p14:tracePt t="93667" x="6164263" y="3948113"/>
          <p14:tracePt t="93677" x="6164263" y="3956050"/>
          <p14:tracePt t="93692" x="6164263" y="3963988"/>
          <p14:tracePt t="93713" x="6164263" y="3971925"/>
          <p14:tracePt t="93729" x="6164263" y="3979863"/>
          <p14:tracePt t="93780" x="6164263" y="3987800"/>
          <p14:tracePt t="93846" x="6164263" y="3995738"/>
          <p14:tracePt t="93872" x="6164263" y="4003675"/>
          <p14:tracePt t="93886" x="6164263" y="4011613"/>
          <p14:tracePt t="94296" x="6164263" y="4019550"/>
          <p14:tracePt t="94304" x="6164263" y="4027488"/>
          <p14:tracePt t="94320" x="6164263" y="4035425"/>
          <p14:tracePt t="94330" x="6164263" y="4043363"/>
          <p14:tracePt t="94336" x="6164263" y="4051300"/>
          <p14:tracePt t="94351" x="6164263" y="4059238"/>
          <p14:tracePt t="94360" x="6164263" y="4067175"/>
          <p14:tracePt t="94371" x="6164263" y="4075113"/>
          <p14:tracePt t="94377" x="6164263" y="4083050"/>
          <p14:tracePt t="94387" x="6164263" y="4090988"/>
          <p14:tracePt t="94391" x="6164263" y="4098925"/>
          <p14:tracePt t="94419" x="6164263" y="4106863"/>
          <p14:tracePt t="94439" x="6164263" y="4122738"/>
          <p14:tracePt t="94469" x="6164263" y="4130675"/>
          <p14:tracePt t="94485" x="6164263" y="4138613"/>
          <p14:tracePt t="94494" x="6164263" y="4146550"/>
          <p14:tracePt t="94506" x="6164263" y="4154488"/>
          <p14:tracePt t="94518" x="6164263" y="4162425"/>
          <p14:tracePt t="94536" x="6172200" y="4170363"/>
          <p14:tracePt t="94550" x="6172200" y="4178300"/>
          <p14:tracePt t="94567" x="6172200" y="4186238"/>
          <p14:tracePt t="94588" x="6172200" y="4194175"/>
          <p14:tracePt t="94602" x="6172200" y="4202113"/>
          <p14:tracePt t="94618" x="6172200" y="4210050"/>
          <p14:tracePt t="94638" x="6172200" y="4217988"/>
          <p14:tracePt t="94644" x="6172200" y="4225925"/>
          <p14:tracePt t="94654" x="6172200" y="4233863"/>
          <p14:tracePt t="94668" x="6172200" y="4241800"/>
          <p14:tracePt t="94685" x="6172200" y="4249738"/>
          <p14:tracePt t="94698" x="6172200" y="4257675"/>
          <p14:tracePt t="94708" x="6172200" y="4265613"/>
          <p14:tracePt t="94738" x="6172200" y="4273550"/>
          <p14:tracePt t="94770" x="6172200" y="4281488"/>
          <p14:tracePt t="94786" x="6172200" y="4291013"/>
          <p14:tracePt t="94811" x="6172200" y="4298950"/>
          <p14:tracePt t="94827" x="6172200" y="4306888"/>
          <p14:tracePt t="94846" x="6172200" y="4314825"/>
          <p14:tracePt t="94863" x="6172200" y="4322763"/>
          <p14:tracePt t="94879" x="6172200" y="4330700"/>
          <p14:tracePt t="94889" x="6172200" y="4338638"/>
          <p14:tracePt t="94902" x="6172200" y="4346575"/>
          <p14:tracePt t="94919" x="6172200" y="4354513"/>
          <p14:tracePt t="94943" x="6172200" y="4362450"/>
          <p14:tracePt t="95422" x="6172200" y="4370388"/>
          <p14:tracePt t="95436" x="6172200" y="4378325"/>
          <p14:tracePt t="95446" x="6172200" y="4386263"/>
          <p14:tracePt t="95453" x="6172200" y="4394200"/>
          <p14:tracePt t="95462" x="6172200" y="4410075"/>
          <p14:tracePt t="95478" x="6172200" y="4425950"/>
          <p14:tracePt t="95489" x="6172200" y="4433888"/>
          <p14:tracePt t="95492" x="6172200" y="4449763"/>
          <p14:tracePt t="95503" x="6172200" y="4457700"/>
          <p14:tracePt t="95513" x="6172200" y="4465638"/>
          <p14:tracePt t="95519" x="6172200" y="4473575"/>
          <p14:tracePt t="95533" x="6172200" y="4481513"/>
          <p14:tracePt t="95544" x="6172200" y="4489450"/>
          <p14:tracePt t="95554" x="6172200" y="4497388"/>
          <p14:tracePt t="95572" x="6172200" y="4505325"/>
          <p14:tracePt t="95582" x="6172200" y="4513263"/>
          <p14:tracePt t="95588" x="6172200" y="4521200"/>
          <p14:tracePt t="95598" x="6172200" y="4529138"/>
          <p14:tracePt t="95613" x="6172200" y="4537075"/>
          <p14:tracePt t="95624" x="6172200" y="4545013"/>
          <p14:tracePt t="95628" x="6172200" y="4552950"/>
          <p14:tracePt t="95648" x="6172200" y="4560888"/>
          <p14:tracePt t="95664" x="6172200" y="4568825"/>
          <p14:tracePt t="95670" x="6172200" y="4576763"/>
          <p14:tracePt t="95711" x="6172200" y="4584700"/>
          <p14:tracePt t="95810" x="6172200" y="4592638"/>
          <p14:tracePt t="95860" x="6172200" y="4600575"/>
          <p14:tracePt t="95889" x="6172200" y="4608513"/>
          <p14:tracePt t="95896" x="6172200" y="4616450"/>
          <p14:tracePt t="95916" x="6172200" y="4624388"/>
          <p14:tracePt t="95924" x="6172200" y="4633913"/>
          <p14:tracePt t="95954" x="6172200" y="4641850"/>
          <p14:tracePt t="96306" x="6156325" y="4641850"/>
          <p14:tracePt t="96316" x="6148388" y="4633913"/>
          <p14:tracePt t="96322" x="6132513" y="4633913"/>
          <p14:tracePt t="96332" x="6116638" y="4633913"/>
          <p14:tracePt t="96338" x="6091238" y="4624388"/>
          <p14:tracePt t="96348" x="6067425" y="4616450"/>
          <p14:tracePt t="96353" x="6043613" y="4608513"/>
          <p14:tracePt t="96362" x="6035675" y="4608513"/>
          <p14:tracePt t="96374" x="6011863" y="4608513"/>
          <p14:tracePt t="96379" x="5972175" y="4600575"/>
          <p14:tracePt t="96388" x="5948363" y="4592638"/>
          <p14:tracePt t="96392" x="5924550" y="4576763"/>
          <p14:tracePt t="96406" x="5900738" y="4568825"/>
          <p14:tracePt t="96415" x="5884863" y="4568825"/>
          <p14:tracePt t="96420" x="5861050" y="4552950"/>
          <p14:tracePt t="96428" x="5821363" y="4545013"/>
          <p14:tracePt t="96434" x="5797550" y="4537075"/>
          <p14:tracePt t="96443" x="5773738" y="4521200"/>
          <p14:tracePt t="96454" x="5732463" y="4497388"/>
          <p14:tracePt t="96458" x="5708650" y="4489450"/>
          <p14:tracePt t="96468" x="5661025" y="4465638"/>
          <p14:tracePt t="96473" x="5621338" y="4441825"/>
          <p14:tracePt t="96483" x="5581650" y="4418013"/>
          <p14:tracePt t="96494" x="5541963" y="4394200"/>
          <p14:tracePt t="96498" x="5510213" y="4370388"/>
          <p14:tracePt t="96508" x="5454650" y="4346575"/>
          <p14:tracePt t="96514" x="5446713" y="4338638"/>
          <p14:tracePt t="96524" x="5438775" y="4330700"/>
          <p14:tracePt t="96531" x="5430838" y="4330700"/>
          <p14:tracePt t="96544" x="5430838" y="4322763"/>
          <p14:tracePt t="96559" x="5422900" y="4322763"/>
          <p14:tracePt t="96564" x="5422900" y="4306888"/>
          <p14:tracePt t="96577" x="5407025" y="4298950"/>
          <p14:tracePt t="96581" x="5397500" y="4281488"/>
          <p14:tracePt t="96593" x="5389563" y="4281488"/>
          <p14:tracePt t="96599" x="5365750" y="4273550"/>
          <p14:tracePt t="96608" x="5349875" y="4257675"/>
          <p14:tracePt t="96613" x="5318125" y="4233863"/>
          <p14:tracePt t="96624" x="5270500" y="4210050"/>
          <p14:tracePt t="96629" x="5222875" y="4202113"/>
          <p14:tracePt t="96641" x="5199063" y="4186238"/>
          <p14:tracePt t="96649" x="5159375" y="4170363"/>
          <p14:tracePt t="96654" x="5135563" y="4162425"/>
          <p14:tracePt t="96663" x="5111750" y="4154488"/>
          <p14:tracePt t="96670" x="5103813" y="4146550"/>
          <p14:tracePt t="96679" x="5095875" y="4138613"/>
          <p14:tracePt t="96694" x="5095875" y="4130675"/>
          <p14:tracePt t="96720" x="5087938" y="4130675"/>
          <p14:tracePt t="96727" x="5087938" y="4114800"/>
          <p14:tracePt t="96743" x="5080000" y="4106863"/>
          <p14:tracePt t="96761" x="5080000" y="4090988"/>
          <p14:tracePt t="96764" x="5072063" y="4083050"/>
          <p14:tracePt t="96771" x="5064125" y="4075113"/>
          <p14:tracePt t="96779" x="5064125" y="4051300"/>
          <p14:tracePt t="96789" x="5046663" y="4043363"/>
          <p14:tracePt t="96794" x="5046663" y="4027488"/>
          <p14:tracePt t="96807" x="5038725" y="4011613"/>
          <p14:tracePt t="96814" x="5038725" y="3995738"/>
          <p14:tracePt t="96820" x="5030788" y="3979863"/>
          <p14:tracePt t="96829" x="5022850" y="3971925"/>
          <p14:tracePt t="96835" x="5022850" y="3948113"/>
          <p14:tracePt t="96844" x="5014913" y="3922713"/>
          <p14:tracePt t="96854" x="5014913" y="3898900"/>
          <p14:tracePt t="96861" x="4999038" y="3890963"/>
          <p14:tracePt t="96876" x="4999038" y="3875088"/>
          <p14:tracePt t="96888" x="4991100" y="3859213"/>
          <p14:tracePt t="96890" x="4983163" y="3851275"/>
          <p14:tracePt t="96904" x="4983163" y="3843338"/>
          <p14:tracePt t="96926" x="4983163" y="3835400"/>
          <p14:tracePt t="96932" x="4975225" y="3835400"/>
          <p14:tracePt t="96966" x="4975225" y="3827463"/>
          <p14:tracePt t="96971" x="4967288" y="3827463"/>
          <p14:tracePt t="96980" x="4959350" y="3811588"/>
          <p14:tracePt t="96987" x="4943475" y="3803650"/>
          <p14:tracePt t="96996" x="4935538" y="3787775"/>
          <p14:tracePt t="97006" x="4927600" y="3787775"/>
          <p14:tracePt t="97010" x="4927600" y="3779838"/>
          <p14:tracePt t="97020" x="4919663" y="3779838"/>
          <p14:tracePt t="97026" x="4919663" y="3771900"/>
          <p14:tracePt t="97064" x="4919663" y="3763963"/>
          <p14:tracePt t="97076" x="4911725" y="3763963"/>
          <p14:tracePt t="97110" x="4903788" y="3763963"/>
          <p14:tracePt t="97518" x="4903788" y="3756025"/>
          <p14:tracePt t="97550" x="4895850" y="3756025"/>
          <p14:tracePt t="97716" x="4903788" y="3756025"/>
          <p14:tracePt t="97726" x="4919663" y="3756025"/>
          <p14:tracePt t="97731" x="4927600" y="3756025"/>
          <p14:tracePt t="97736" x="4935538" y="3756025"/>
          <p14:tracePt t="97746" x="4951413" y="3756025"/>
          <p14:tracePt t="97762" x="4967288" y="3756025"/>
          <p14:tracePt t="97772" x="4975225" y="3756025"/>
          <p14:tracePt t="97778" x="4983163" y="3756025"/>
          <p14:tracePt t="97794" x="4991100" y="3756025"/>
          <p14:tracePt t="97928" x="4999038" y="3756025"/>
          <p14:tracePt t="97941" x="5006975" y="3756025"/>
          <p14:tracePt t="97968" x="5014913" y="3756025"/>
          <p14:tracePt t="97998" x="5030788" y="3756025"/>
          <p14:tracePt t="98008" x="5038725" y="3756025"/>
          <p14:tracePt t="98014" x="5064125" y="3756025"/>
          <p14:tracePt t="98026" x="5080000" y="3756025"/>
          <p14:tracePt t="98032" x="5095875" y="3756025"/>
          <p14:tracePt t="98038" x="5103813" y="3756025"/>
          <p14:tracePt t="98048" x="5119688" y="3756025"/>
          <p14:tracePt t="98052" x="5135563" y="3756025"/>
          <p14:tracePt t="98062" x="5143500" y="3756025"/>
          <p14:tracePt t="98072" x="5151438" y="3756025"/>
          <p14:tracePt t="98078" x="5159375" y="3756025"/>
          <p14:tracePt t="98088" x="5175250" y="3756025"/>
          <p14:tracePt t="98094" x="5183188" y="3763963"/>
          <p14:tracePt t="98105" x="5191125" y="3763963"/>
          <p14:tracePt t="98110" x="5207000" y="3763963"/>
          <p14:tracePt t="98123" x="5230813" y="3771900"/>
          <p14:tracePt t="98130" x="5238750" y="3771900"/>
          <p14:tracePt t="98134" x="5254625" y="3771900"/>
          <p14:tracePt t="98144" x="5262563" y="3771900"/>
          <p14:tracePt t="98150" x="5278438" y="3771900"/>
          <p14:tracePt t="98160" x="5278438" y="3779838"/>
          <p14:tracePt t="98194" x="5286375" y="3779838"/>
          <p14:tracePt t="98206" x="5302250" y="3779838"/>
          <p14:tracePt t="98210" x="5318125" y="3787775"/>
          <p14:tracePt t="98222" x="5326063" y="3787775"/>
          <p14:tracePt t="98232" x="5341938" y="3787775"/>
          <p14:tracePt t="98238" x="5365750" y="3787775"/>
          <p14:tracePt t="98246" x="5389563" y="3787775"/>
          <p14:tracePt t="98253" x="5414963" y="3795713"/>
          <p14:tracePt t="98262" x="5438775" y="3795713"/>
          <p14:tracePt t="98272" x="5446713" y="3795713"/>
          <p14:tracePt t="98276" x="5454650" y="3795713"/>
          <p14:tracePt t="98286" x="5470525" y="3795713"/>
          <p14:tracePt t="98294" x="5478463" y="3795713"/>
          <p14:tracePt t="98305" x="5486400" y="3795713"/>
          <p14:tracePt t="98310" x="5494338" y="3795713"/>
          <p14:tracePt t="98329" x="5502275" y="3795713"/>
          <p14:tracePt t="98333" x="5510213" y="3795713"/>
          <p14:tracePt t="98344" x="5518150" y="3795713"/>
          <p14:tracePt t="98348" x="5534025" y="3795713"/>
          <p14:tracePt t="98360" x="5541963" y="3795713"/>
          <p14:tracePt t="98366" x="5565775" y="3795713"/>
          <p14:tracePt t="98378" x="5589588" y="3795713"/>
          <p14:tracePt t="98383" x="5605463" y="3795713"/>
          <p14:tracePt t="98394" x="5621338" y="3795713"/>
          <p14:tracePt t="98398" x="5637213" y="3795713"/>
          <p14:tracePt t="98411" x="5645150" y="3795713"/>
          <p14:tracePt t="98416" x="5661025" y="3795713"/>
          <p14:tracePt t="98421" x="5668963" y="3795713"/>
          <p14:tracePt t="98430" x="5676900" y="3795713"/>
          <p14:tracePt t="98440" x="5684838" y="3795713"/>
          <p14:tracePt t="98446" x="5692775" y="3795713"/>
          <p14:tracePt t="98456" x="5708650" y="3795713"/>
          <p14:tracePt t="98462" x="5716588" y="3795713"/>
          <p14:tracePt t="98472" x="5740400" y="3795713"/>
          <p14:tracePt t="98482" x="5749925" y="3795713"/>
          <p14:tracePt t="98486" x="5757863" y="3795713"/>
          <p14:tracePt t="98496" x="5765800" y="3795713"/>
          <p14:tracePt t="98532" x="5773738" y="3795713"/>
          <p14:tracePt t="98542" x="5781675" y="3795713"/>
          <p14:tracePt t="98556" x="5805488" y="3795713"/>
          <p14:tracePt t="98564" x="5829300" y="3795713"/>
          <p14:tracePt t="98574" x="5853113" y="3795713"/>
          <p14:tracePt t="98578" x="5876925" y="3795713"/>
          <p14:tracePt t="98590" x="5900738" y="3795713"/>
          <p14:tracePt t="98594" x="5908675" y="3795713"/>
          <p14:tracePt t="98605" x="5924550" y="3795713"/>
          <p14:tracePt t="98610" x="5932488" y="3795713"/>
          <p14:tracePt t="98650" x="5940425" y="3795713"/>
          <p14:tracePt t="98656" x="5948363" y="3795713"/>
          <p14:tracePt t="98680" x="5956300" y="3795713"/>
          <p14:tracePt t="98686" x="5964238" y="3795713"/>
          <p14:tracePt t="98696" x="5972175" y="3787775"/>
          <p14:tracePt t="98706" x="5988050" y="3787775"/>
          <p14:tracePt t="98712" x="5995988" y="3787775"/>
          <p14:tracePt t="98728" x="6011863" y="3779838"/>
          <p14:tracePt t="98744" x="6019800" y="3779838"/>
          <p14:tracePt t="98762" x="6027738" y="3771900"/>
          <p14:tracePt t="98776" x="6035675" y="3771900"/>
          <p14:tracePt t="98782" x="6043613" y="3771900"/>
          <p14:tracePt t="98792" x="6051550" y="3771900"/>
          <p14:tracePt t="98806" x="6059488" y="3771900"/>
          <p14:tracePt t="98808" x="6067425" y="3771900"/>
          <p14:tracePt t="98904" x="6075363" y="3771900"/>
          <p14:tracePt t="98920" x="6083300" y="3771900"/>
          <p14:tracePt t="98961" x="6091238" y="3771900"/>
          <p14:tracePt t="98991" x="6100763" y="3771900"/>
          <p14:tracePt t="99006" x="6108700" y="3771900"/>
          <p14:tracePt t="99022" x="6116638" y="3771900"/>
          <p14:tracePt t="99046" x="6124575" y="3771900"/>
          <p14:tracePt t="99056" x="6132513" y="3763963"/>
          <p14:tracePt t="99086" x="6140450" y="3763963"/>
          <p14:tracePt t="99092" x="6148388" y="3763963"/>
          <p14:tracePt t="99118" x="6148388" y="3756025"/>
          <p14:tracePt t="99122" x="6156325" y="3756025"/>
          <p14:tracePt t="99247" x="6164263" y="3756025"/>
          <p14:tracePt t="99278" x="6172200" y="3756025"/>
          <p14:tracePt t="99283" x="6172200" y="3748088"/>
          <p14:tracePt t="99314" x="6180138" y="3748088"/>
          <p14:tracePt t="99529" x="6180138" y="3740150"/>
          <p14:tracePt t="99549" x="6188075" y="3740150"/>
          <p14:tracePt t="99566" x="6188075" y="3732213"/>
          <p14:tracePt t="101230" x="6188075" y="3748088"/>
          <p14:tracePt t="101246" x="6188075" y="3763963"/>
          <p14:tracePt t="101257" x="6188075" y="3771900"/>
          <p14:tracePt t="101266" x="6188075" y="3787775"/>
          <p14:tracePt t="101270" x="6188075" y="3803650"/>
          <p14:tracePt t="101280" x="6188075" y="3819525"/>
          <p14:tracePt t="101286" x="6180138" y="3843338"/>
          <p14:tracePt t="101296" x="6180138" y="3867150"/>
          <p14:tracePt t="101308" x="6180138" y="3883025"/>
          <p14:tracePt t="101310" x="6180138" y="3890963"/>
          <p14:tracePt t="101321" x="6180138" y="3898900"/>
          <p14:tracePt t="101386" x="6180138" y="3906838"/>
          <p14:tracePt t="101754" x="6180138" y="3914775"/>
          <p14:tracePt t="101764" x="6180138" y="3930650"/>
          <p14:tracePt t="101770" x="6180138" y="3956050"/>
          <p14:tracePt t="101780" x="6180138" y="3979863"/>
          <p14:tracePt t="101784" x="6180138" y="3995738"/>
          <p14:tracePt t="101794" x="6180138" y="4019550"/>
          <p14:tracePt t="101805" x="6180138" y="4043363"/>
          <p14:tracePt t="101810" x="6180138" y="4067175"/>
          <p14:tracePt t="101820" x="6172200" y="4090988"/>
          <p14:tracePt t="101827" x="6172200" y="4106863"/>
          <p14:tracePt t="101837" x="6172200" y="4122738"/>
          <p14:tracePt t="101847" x="6172200" y="4138613"/>
          <p14:tracePt t="101852" x="6172200" y="4154488"/>
          <p14:tracePt t="101860" x="6172200" y="4162425"/>
          <p14:tracePt t="101867" x="6164263" y="4170363"/>
          <p14:tracePt t="102008" x="6164263" y="4186238"/>
          <p14:tracePt t="102016" x="6164263" y="4202113"/>
          <p14:tracePt t="102026" x="6164263" y="4217988"/>
          <p14:tracePt t="102032" x="6164263" y="4241800"/>
          <p14:tracePt t="102042" x="6164263" y="4273550"/>
          <p14:tracePt t="102052" x="6172200" y="4298950"/>
          <p14:tracePt t="102057" x="6172200" y="4314825"/>
          <p14:tracePt t="102068" x="6172200" y="4330700"/>
          <p14:tracePt t="102082" x="6172200" y="4338638"/>
          <p14:tracePt t="102364" x="6172200" y="4346575"/>
          <p14:tracePt t="102390" x="6172200" y="4354513"/>
          <p14:tracePt t="102395" x="6172200" y="4362450"/>
          <p14:tracePt t="102406" x="6172200" y="4370388"/>
          <p14:tracePt t="102412" x="6172200" y="4378325"/>
          <p14:tracePt t="102422" x="6172200" y="4394200"/>
          <p14:tracePt t="102429" x="6172200" y="4418013"/>
          <p14:tracePt t="102438" x="6172200" y="4433888"/>
          <p14:tracePt t="102442" x="6172200" y="4449763"/>
          <p14:tracePt t="102452" x="6172200" y="4457700"/>
          <p14:tracePt t="102462" x="6172200" y="4473575"/>
          <p14:tracePt t="102468" x="6172200" y="4489450"/>
          <p14:tracePt t="102484" x="6172200" y="4505325"/>
          <p14:tracePt t="102494" x="6172200" y="4513263"/>
          <p14:tracePt t="102504" x="6172200" y="4529138"/>
          <p14:tracePt t="102508" x="6172200" y="4537075"/>
          <p14:tracePt t="102518" x="6172200" y="4545013"/>
          <p14:tracePt t="102525" x="6172200" y="4552950"/>
          <p14:tracePt t="102534" x="6172200" y="4560888"/>
          <p14:tracePt t="102544" x="6172200" y="4568825"/>
          <p14:tracePt t="102548" x="6172200" y="4592638"/>
          <p14:tracePt t="102560" x="6172200" y="4608513"/>
          <p14:tracePt t="102564" x="6172200" y="4624388"/>
          <p14:tracePt t="102584" x="6172200" y="4633913"/>
          <p14:tracePt t="102600" x="6172200" y="4641850"/>
          <p14:tracePt t="102604" x="6172200" y="4649788"/>
          <p14:tracePt t="102614" x="6172200" y="4657725"/>
          <p14:tracePt t="102620" x="6172200" y="4665663"/>
          <p14:tracePt t="102632" x="6172200" y="4673600"/>
          <p14:tracePt t="102646" x="6172200" y="4681538"/>
          <p14:tracePt t="103305" x="6180138" y="4673600"/>
          <p14:tracePt t="103322" x="6180138" y="4665663"/>
          <p14:tracePt t="103332" x="6188075" y="4665663"/>
          <p14:tracePt t="103338" x="6188075" y="4657725"/>
          <p14:tracePt t="103348" x="6203950" y="4649788"/>
          <p14:tracePt t="103354" x="6219825" y="4633913"/>
          <p14:tracePt t="103364" x="6243638" y="4633913"/>
          <p14:tracePt t="103368" x="6267450" y="4616450"/>
          <p14:tracePt t="103380" x="6299200" y="4592638"/>
          <p14:tracePt t="103388" x="6330950" y="4576763"/>
          <p14:tracePt t="103395" x="6370638" y="4568825"/>
          <p14:tracePt t="103404" x="6410325" y="4552950"/>
          <p14:tracePt t="103411" x="6442075" y="4521200"/>
          <p14:tracePt t="103420" x="6483350" y="4497388"/>
          <p14:tracePt t="103431" x="6515100" y="4457700"/>
          <p14:tracePt t="103434" x="6554788" y="4433888"/>
          <p14:tracePt t="103445" x="6586538" y="4386263"/>
          <p14:tracePt t="103451" x="6602413" y="4354513"/>
          <p14:tracePt t="103461" x="6634163" y="4314825"/>
          <p14:tracePt t="103471" x="6650038" y="4298950"/>
          <p14:tracePt t="103475" x="6673850" y="4281488"/>
          <p14:tracePt t="103485" x="6689725" y="4257675"/>
          <p14:tracePt t="103491" x="6713538" y="4249738"/>
          <p14:tracePt t="103500" x="6737350" y="4225925"/>
          <p14:tracePt t="103511" x="6745288" y="4217988"/>
          <p14:tracePt t="103517" x="6769100" y="4202113"/>
          <p14:tracePt t="103527" x="6794500" y="4194175"/>
          <p14:tracePt t="103531" x="6810375" y="4178300"/>
          <p14:tracePt t="103541" x="6818313" y="4170363"/>
          <p14:tracePt t="103551" x="6834188" y="4154488"/>
          <p14:tracePt t="103567" x="6842125" y="4138613"/>
          <p14:tracePt t="103571" x="6850063" y="4106863"/>
          <p14:tracePt t="103582" x="6850063" y="4090988"/>
          <p14:tracePt t="103591" x="6850063" y="4067175"/>
          <p14:tracePt t="103597" x="6850063" y="4059238"/>
          <p14:tracePt t="103607" x="6850063" y="4043363"/>
          <p14:tracePt t="103611" x="6858000" y="4027488"/>
          <p14:tracePt t="103619" x="6865938" y="4019550"/>
          <p14:tracePt t="103630" x="6865938" y="4011613"/>
          <p14:tracePt t="103722" x="6865938" y="4003675"/>
          <p14:tracePt t="103731" x="6865938" y="3995738"/>
          <p14:tracePt t="103736" x="6865938" y="3987800"/>
          <p14:tracePt t="103748" x="6865938" y="3979863"/>
          <p14:tracePt t="103758" x="6858000" y="3956050"/>
          <p14:tracePt t="103762" x="6858000" y="3948113"/>
          <p14:tracePt t="103772" x="6858000" y="3938588"/>
          <p14:tracePt t="103778" x="6858000" y="3930650"/>
          <p14:tracePt t="103788" x="6858000" y="3914775"/>
          <p14:tracePt t="103802" x="6858000" y="3898900"/>
          <p14:tracePt t="103812" x="6858000" y="3883025"/>
          <p14:tracePt t="103828" x="6865938" y="3867150"/>
          <p14:tracePt t="103843" x="6881813" y="3859213"/>
          <p14:tracePt t="103852" x="6881813" y="3851275"/>
          <p14:tracePt t="103859" x="6881813" y="3843338"/>
          <p14:tracePt t="103880" x="6881813" y="3835400"/>
          <p14:tracePt t="103899" x="6881813" y="3827463"/>
          <p14:tracePt t="104060" x="6873875" y="3827463"/>
          <p14:tracePt t="104076" x="6865938" y="3819525"/>
          <p14:tracePt t="104090" x="6865938" y="3811588"/>
          <p14:tracePt t="104104" x="6858000" y="3811588"/>
          <p14:tracePt t="104120" x="6850063" y="3803650"/>
          <p14:tracePt t="104137" x="6850063" y="3795713"/>
          <p14:tracePt t="104147" x="6842125" y="3795713"/>
          <p14:tracePt t="104236" x="6842125" y="3787775"/>
          <p14:tracePt t="104251" x="6842125" y="3779838"/>
          <p14:tracePt t="104265" x="6834188" y="3779838"/>
          <p14:tracePt t="104580" x="6834188" y="3771900"/>
          <p14:tracePt t="104589" x="6818313" y="3771900"/>
          <p14:tracePt t="105286" x="6818313" y="3763963"/>
          <p14:tracePt t="105309" x="6810375" y="3763963"/>
          <p14:tracePt t="105320" x="6810375" y="3756025"/>
          <p14:tracePt t="105412" x="6802438" y="3756025"/>
          <p14:tracePt t="105442" x="6784975" y="3756025"/>
          <p14:tracePt t="105451" x="6784975" y="3748088"/>
          <p14:tracePt t="105508" x="6777038" y="3748088"/>
          <p14:tracePt t="105518" x="6769100" y="3748088"/>
          <p14:tracePt t="105528" x="6761163" y="3748088"/>
          <p14:tracePt t="105542" x="6753225" y="3748088"/>
          <p14:tracePt t="105826" x="6745288" y="3748088"/>
          <p14:tracePt t="105890" x="6745288" y="3740150"/>
          <p14:tracePt t="105986" x="6745288" y="3732213"/>
          <p14:tracePt t="106016" x="6745288" y="3724275"/>
          <p14:tracePt t="106036" x="6745288" y="3716338"/>
          <p14:tracePt t="106264" x="6745288" y="3708400"/>
          <p14:tracePt t="109623" x="6745288" y="3724275"/>
          <p14:tracePt t="109644" x="6745288" y="3732213"/>
          <p14:tracePt t="109674" x="6745288" y="3740150"/>
          <p14:tracePt t="109704" x="6745288" y="3748088"/>
          <p14:tracePt t="109718" x="6745288" y="3756025"/>
          <p14:tracePt t="109734" x="6745288" y="3763963"/>
          <p14:tracePt t="109764" x="6745288" y="3771900"/>
          <p14:tracePt t="109876" x="6745288" y="3779838"/>
          <p14:tracePt t="109906" x="6745288" y="3787775"/>
          <p14:tracePt t="109935" x="6745288" y="3795713"/>
          <p14:tracePt t="109952" x="6745288" y="3803650"/>
          <p14:tracePt t="109983" x="6745288" y="3811588"/>
          <p14:tracePt t="109986" x="6745288" y="3819525"/>
          <p14:tracePt t="110017" x="6745288" y="3827463"/>
          <p14:tracePt t="110046" x="6745288" y="3835400"/>
          <p14:tracePt t="110056" x="6745288" y="3843338"/>
          <p14:tracePt t="110073" x="6745288" y="3851275"/>
          <p14:tracePt t="110089" x="6745288" y="3859213"/>
          <p14:tracePt t="110113" x="6745288" y="3867150"/>
          <p14:tracePt t="110133" x="6745288" y="3875088"/>
          <p14:tracePt t="110150" x="6745288" y="3883025"/>
          <p14:tracePt t="110168" x="6745288" y="3890963"/>
          <p14:tracePt t="110185" x="6745288" y="3898900"/>
          <p14:tracePt t="110201" x="6745288" y="3906838"/>
          <p14:tracePt t="110206" x="6745288" y="3914775"/>
          <p14:tracePt t="110223" x="6745288" y="3922713"/>
          <p14:tracePt t="110236" x="6745288" y="3930650"/>
          <p14:tracePt t="110256" x="6745288" y="3948113"/>
          <p14:tracePt t="110277" x="6745288" y="3956050"/>
          <p14:tracePt t="110306" x="6745288" y="3963988"/>
          <p14:tracePt t="110338" x="6745288" y="3971925"/>
          <p14:tracePt t="110348" x="6745288" y="3979863"/>
          <p14:tracePt t="110394" x="6745288" y="3987800"/>
          <p14:tracePt t="110423" x="6745288" y="3995738"/>
          <p14:tracePt t="110459" x="6745288" y="4003675"/>
          <p14:tracePt t="110468" x="6745288" y="4011613"/>
          <p14:tracePt t="110484" x="6745288" y="4019550"/>
          <p14:tracePt t="110501" x="6745288" y="4027488"/>
          <p14:tracePt t="110514" x="6745288" y="4035425"/>
          <p14:tracePt t="110524" x="6745288" y="4043363"/>
          <p14:tracePt t="110540" x="6745288" y="4051300"/>
          <p14:tracePt t="110556" x="6745288" y="4059238"/>
          <p14:tracePt t="110572" x="6745288" y="4067175"/>
          <p14:tracePt t="110583" x="6745288" y="4075113"/>
          <p14:tracePt t="110598" x="6753225" y="4083050"/>
          <p14:tracePt t="110613" x="6753225" y="4090988"/>
          <p14:tracePt t="110636" x="6753225" y="4098925"/>
          <p14:tracePt t="110652" x="6753225" y="4106863"/>
          <p14:tracePt t="110668" x="6753225" y="4114800"/>
          <p14:tracePt t="110688" x="6753225" y="4122738"/>
          <p14:tracePt t="110707" x="6753225" y="4130675"/>
          <p14:tracePt t="110711" x="6753225" y="4138613"/>
          <p14:tracePt t="110737" x="6761163" y="4146550"/>
          <p14:tracePt t="110768" x="6761163" y="4154488"/>
          <p14:tracePt t="110782" x="6761163" y="4162425"/>
          <p14:tracePt t="110791" x="6769100" y="4162425"/>
          <p14:tracePt t="110807" x="6769100" y="4170363"/>
          <p14:tracePt t="110813" x="6769100" y="4178300"/>
          <p14:tracePt t="110837" x="6769100" y="4186238"/>
          <p14:tracePt t="110869" x="6769100" y="4194175"/>
          <p14:tracePt t="110899" x="6769100" y="4202113"/>
          <p14:tracePt t="110913" x="6777038" y="4210050"/>
          <p14:tracePt t="110934" x="6777038" y="4217988"/>
          <p14:tracePt t="110963" x="6777038" y="4225925"/>
          <p14:tracePt t="110994" x="6777038" y="4233863"/>
          <p14:tracePt t="111010" x="6777038" y="4241800"/>
          <p14:tracePt t="111057" x="6777038" y="4249738"/>
          <p14:tracePt t="111116" x="6777038" y="4257675"/>
          <p14:tracePt t="111146" x="6777038" y="4265613"/>
          <p14:tracePt t="111152" x="6777038" y="4273550"/>
          <p14:tracePt t="111166" x="6777038" y="4281488"/>
          <p14:tracePt t="111192" x="6777038" y="4298950"/>
          <p14:tracePt t="111206" x="6777038" y="4306888"/>
          <p14:tracePt t="111238" x="6777038" y="4314825"/>
          <p14:tracePt t="111262" x="6777038" y="4322763"/>
          <p14:tracePt t="111282" x="6777038" y="4330700"/>
          <p14:tracePt t="111397" x="6777038" y="4338638"/>
          <p14:tracePt t="111444" x="6777038" y="4346575"/>
          <p14:tracePt t="111480" x="6777038" y="4354513"/>
          <p14:tracePt t="111490" x="6777038" y="4362450"/>
          <p14:tracePt t="111509" x="6777038" y="4370388"/>
          <p14:tracePt t="111539" x="6777038" y="4378325"/>
          <p14:tracePt t="111550" x="6777038" y="4386263"/>
          <p14:tracePt t="111564" x="6777038" y="4394200"/>
          <p14:tracePt t="111590" x="6777038" y="4402138"/>
          <p14:tracePt t="111610" x="6777038" y="4410075"/>
          <p14:tracePt t="111626" x="6777038" y="4418013"/>
          <p14:tracePt t="111636" x="6777038" y="4425950"/>
          <p14:tracePt t="111646" x="6777038" y="4449763"/>
          <p14:tracePt t="111650" x="6777038" y="4457700"/>
          <p14:tracePt t="111667" x="6777038" y="4473575"/>
          <p14:tracePt t="111687" x="6777038" y="4481513"/>
          <p14:tracePt t="111723" x="6777038" y="4489450"/>
          <p14:tracePt t="111803" x="6777038" y="4497388"/>
          <p14:tracePt t="111832" x="6777038" y="4505325"/>
          <p14:tracePt t="111862" x="6777038" y="4513263"/>
          <p14:tracePt t="111878" x="6777038" y="4521200"/>
          <p14:tracePt t="111901" x="6777038" y="4529138"/>
          <p14:tracePt t="111908" x="6777038" y="4537075"/>
          <p14:tracePt t="111922" x="6777038" y="4545013"/>
          <p14:tracePt t="111932" x="6777038" y="4552950"/>
          <p14:tracePt t="111954" x="6777038" y="4560888"/>
          <p14:tracePt t="111964" x="6777038" y="4568825"/>
          <p14:tracePt t="112000" x="6777038" y="4576763"/>
          <p14:tracePt t="112019" x="6777038" y="4584700"/>
          <p14:tracePt t="112039" x="6777038" y="4592638"/>
          <p14:tracePt t="112054" x="6777038" y="4600575"/>
          <p14:tracePt t="112116" x="6777038" y="4608513"/>
          <p14:tracePt t="112144" x="6777038" y="4616450"/>
          <p14:tracePt t="112175" x="6777038" y="4624388"/>
          <p14:tracePt t="112206" x="6777038" y="4641850"/>
          <p14:tracePt t="112209" x="6777038" y="4649788"/>
          <p14:tracePt t="112226" x="6777038" y="4657725"/>
          <p14:tracePt t="112246" x="6777038" y="4665663"/>
          <p14:tracePt t="112260" x="6777038" y="4673600"/>
          <p14:tracePt t="112265" x="6777038" y="4681538"/>
          <p14:tracePt t="112275" x="6777038" y="4689475"/>
          <p14:tracePt t="112302" x="6777038" y="4697413"/>
          <p14:tracePt t="112305" x="6777038" y="4705350"/>
          <p14:tracePt t="112315" x="6777038" y="4713288"/>
          <p14:tracePt t="112331" x="6777038" y="4721225"/>
          <p14:tracePt t="112341" x="6777038" y="4729163"/>
          <p14:tracePt t="112355" x="6777038" y="4737100"/>
          <p14:tracePt t="112407" x="6777038" y="4745038"/>
          <p14:tracePt t="114354" x="6777038" y="4737100"/>
          <p14:tracePt t="114370" x="6777038" y="4729163"/>
          <p14:tracePt t="114686" x="6777038" y="4721225"/>
          <p14:tracePt t="114732" x="6777038" y="4713288"/>
          <p14:tracePt t="114762" x="6777038" y="4705350"/>
          <p14:tracePt t="114777" x="6777038" y="4697413"/>
          <p14:tracePt t="114793" x="6777038" y="4689475"/>
          <p14:tracePt t="114801" x="6777038" y="4681538"/>
          <p14:tracePt t="114832" x="6777038" y="4673600"/>
          <p14:tracePt t="114869" x="6777038" y="4665663"/>
          <p14:tracePt t="114904" x="6777038" y="4657725"/>
          <p14:tracePt t="114918" x="6777038" y="4649788"/>
          <p14:tracePt t="114930" x="6777038" y="4641850"/>
          <p14:tracePt t="114944" x="6777038" y="4633913"/>
          <p14:tracePt t="114954" x="6777038" y="4616450"/>
          <p14:tracePt t="114960" x="6769100" y="4592638"/>
          <p14:tracePt t="114971" x="6769100" y="4576763"/>
          <p14:tracePt t="114981" x="6769100" y="4560888"/>
          <p14:tracePt t="114984" x="6769100" y="4552950"/>
          <p14:tracePt t="114995" x="6769100" y="4537075"/>
          <p14:tracePt t="115001" x="6769100" y="4529138"/>
          <p14:tracePt t="115010" x="6769100" y="4513263"/>
          <p14:tracePt t="115025" x="6769100" y="4497388"/>
          <p14:tracePt t="115040" x="6769100" y="4489450"/>
          <p14:tracePt t="115051" x="6769100" y="4481513"/>
          <p14:tracePt t="115060" x="6769100" y="4473575"/>
          <p14:tracePt t="115066" x="6769100" y="4465638"/>
          <p14:tracePt t="115077" x="6769100" y="4457700"/>
          <p14:tracePt t="115081" x="6769100" y="4449763"/>
          <p14:tracePt t="115101" x="6769100" y="4441825"/>
          <p14:tracePt t="115106" x="6769100" y="4433888"/>
          <p14:tracePt t="115117" x="6769100" y="4425950"/>
          <p14:tracePt t="115122" x="6769100" y="4418013"/>
          <p14:tracePt t="115130" x="6769100" y="4410075"/>
          <p14:tracePt t="115140" x="6769100" y="4402138"/>
          <p14:tracePt t="115156" x="6769100" y="4394200"/>
          <p14:tracePt t="115160" x="6769100" y="4386263"/>
          <p14:tracePt t="115173" x="6769100" y="4378325"/>
          <p14:tracePt t="115178" x="6769100" y="4370388"/>
          <p14:tracePt t="115191" x="6769100" y="4354513"/>
          <p14:tracePt t="115208" x="6769100" y="4338638"/>
          <p14:tracePt t="115228" x="6769100" y="4330700"/>
          <p14:tracePt t="115232" x="6769100" y="4322763"/>
          <p14:tracePt t="115242" x="6769100" y="4314825"/>
          <p14:tracePt t="115248" x="6769100" y="4306888"/>
          <p14:tracePt t="115258" x="6769100" y="4298950"/>
          <p14:tracePt t="115264" x="6769100" y="4291013"/>
          <p14:tracePt t="115274" x="6769100" y="4281488"/>
          <p14:tracePt t="115284" x="6769100" y="4273550"/>
          <p14:tracePt t="115290" x="6769100" y="4265613"/>
          <p14:tracePt t="115300" x="6769100" y="4257675"/>
          <p14:tracePt t="115305" x="6769100" y="4249738"/>
          <p14:tracePt t="115334" x="6769100" y="4241800"/>
          <p14:tracePt t="115344" x="6769100" y="4233863"/>
          <p14:tracePt t="115355" x="6769100" y="4225925"/>
          <p14:tracePt t="115372" x="6769100" y="4217988"/>
          <p14:tracePt t="115384" x="6769100" y="4210050"/>
          <p14:tracePt t="115400" x="6769100" y="4202113"/>
          <p14:tracePt t="115410" x="6769100" y="4194175"/>
          <p14:tracePt t="115426" x="6769100" y="4186238"/>
          <p14:tracePt t="115436" x="6769100" y="4178300"/>
          <p14:tracePt t="115450" x="6769100" y="4162425"/>
          <p14:tracePt t="115467" x="6769100" y="4154488"/>
          <p14:tracePt t="115477" x="6769100" y="4146550"/>
          <p14:tracePt t="115491" x="6769100" y="4138613"/>
          <p14:tracePt t="115507" x="6769100" y="4130675"/>
          <p14:tracePt t="115512" x="6769100" y="4122738"/>
          <p14:tracePt t="115523" x="6769100" y="4114800"/>
          <p14:tracePt t="115533" x="6769100" y="4106863"/>
          <p14:tracePt t="115537" x="6769100" y="4098925"/>
          <p14:tracePt t="115547" x="6769100" y="4090988"/>
          <p14:tracePt t="115563" x="6769100" y="4083050"/>
          <p14:tracePt t="115573" x="6777038" y="4083050"/>
          <p14:tracePt t="115593" x="6777038" y="4075113"/>
          <p14:tracePt t="115603" x="6777038" y="4067175"/>
          <p14:tracePt t="115639" x="6777038" y="4059238"/>
          <p14:tracePt t="115663" x="6777038" y="4051300"/>
          <p14:tracePt t="115679" x="6777038" y="4043363"/>
          <p14:tracePt t="115693" x="6777038" y="4035425"/>
          <p14:tracePt t="115703" x="6777038" y="4027488"/>
          <p14:tracePt t="115719" x="6777038" y="4019550"/>
          <p14:tracePt t="115729" x="6777038" y="4011613"/>
          <p14:tracePt t="115732" x="6777038" y="4003675"/>
          <p14:tracePt t="115759" x="6777038" y="3995738"/>
          <p14:tracePt t="115779" x="6777038" y="3987800"/>
          <p14:tracePt t="115807" x="6777038" y="3979863"/>
          <p14:tracePt t="115819" x="6777038" y="3971925"/>
          <p14:tracePt t="115835" x="6777038" y="3963988"/>
          <p14:tracePt t="115861" x="6777038" y="3956050"/>
          <p14:tracePt t="115890" x="6777038" y="3948113"/>
          <p14:tracePt t="115895" x="6777038" y="3938588"/>
          <p14:tracePt t="115926" x="6777038" y="3930650"/>
          <p14:tracePt t="115956" x="6777038" y="3922713"/>
          <p14:tracePt t="115981" x="6777038" y="3914775"/>
          <p14:tracePt t="115987" x="6777038" y="3906838"/>
          <p14:tracePt t="115996" x="6777038" y="3898900"/>
          <p14:tracePt t="116011" x="6777038" y="3890963"/>
          <p14:tracePt t="116026" x="6777038" y="3883025"/>
          <p14:tracePt t="116036" x="6777038" y="3875088"/>
          <p14:tracePt t="116050" x="6777038" y="3867150"/>
          <p14:tracePt t="116066" x="6777038" y="3859213"/>
          <p14:tracePt t="116076" x="6777038" y="3851275"/>
          <p14:tracePt t="116086" x="6777038" y="3843338"/>
          <p14:tracePt t="116103" x="6777038" y="3835400"/>
          <p14:tracePt t="116115" x="6777038" y="3827463"/>
          <p14:tracePt t="116126" x="6784975" y="3819525"/>
          <p14:tracePt t="116142" x="6784975" y="3811588"/>
          <p14:tracePt t="116146" x="6784975" y="3803650"/>
          <p14:tracePt t="116166" x="6784975" y="3795713"/>
          <p14:tracePt t="116172" x="6784975" y="3787775"/>
          <p14:tracePt t="116190" x="6794500" y="3771900"/>
          <p14:tracePt t="116202" x="6794500" y="3763963"/>
          <p14:tracePt t="116243" x="6794500" y="3756025"/>
          <p14:tracePt t="116248" x="6802438" y="3756025"/>
          <p14:tracePt t="116268" x="6802438" y="3748088"/>
          <p14:tracePt t="116282" x="6802438" y="3740150"/>
          <p14:tracePt t="116315" x="6802438" y="3732213"/>
          <p14:tracePt t="116319" x="6810375" y="3732213"/>
          <p14:tracePt t="116335" x="6810375" y="3724275"/>
          <p14:tracePt t="116365" x="6810375" y="3716338"/>
          <p14:tracePt t="116380" x="6810375" y="3708400"/>
          <p14:tracePt t="116390" x="6810375" y="3700463"/>
          <p14:tracePt t="116406" x="6810375" y="3692525"/>
          <p14:tracePt t="116420" x="6810375" y="3684588"/>
          <p14:tracePt t="116434" x="6810375" y="3676650"/>
          <p14:tracePt t="116460" x="6810375" y="3668713"/>
          <p14:tracePt t="116482" x="6810375" y="3660775"/>
          <p14:tracePt t="116498" x="6802438" y="3660775"/>
          <p14:tracePt t="116542" x="6794500" y="3652838"/>
          <p14:tracePt t="116588" x="6794500" y="3644900"/>
          <p14:tracePt t="117168" x="6794500" y="3652838"/>
          <p14:tracePt t="117188" x="6794500" y="3660775"/>
          <p14:tracePt t="117203" x="6794500" y="3668713"/>
          <p14:tracePt t="117208" x="6794500" y="3676650"/>
          <p14:tracePt t="117234" x="6794500" y="3684588"/>
          <p14:tracePt t="117265" x="6794500" y="3692525"/>
          <p14:tracePt t="117281" x="6794500" y="3700463"/>
          <p14:tracePt t="117291" x="6794500" y="3708400"/>
          <p14:tracePt t="117305" x="6794500" y="3716338"/>
          <p14:tracePt t="117311" x="6794500" y="3724275"/>
          <p14:tracePt t="117321" x="6794500" y="3732213"/>
          <p14:tracePt t="117345" x="6794500" y="3740150"/>
          <p14:tracePt t="117364" x="6794500" y="3748088"/>
          <p14:tracePt t="117396" x="6794500" y="3756025"/>
          <p14:tracePt t="117425" x="6794500" y="3763963"/>
          <p14:tracePt t="117440" x="6784975" y="3771900"/>
          <p14:tracePt t="117466" x="6784975" y="3779838"/>
          <p14:tracePt t="117482" x="6784975" y="3787775"/>
          <p14:tracePt t="117496" x="6784975" y="3795713"/>
          <p14:tracePt t="117506" x="6777038" y="3803650"/>
          <p14:tracePt t="117522" x="6777038" y="3811588"/>
          <p14:tracePt t="117526" x="6777038" y="3819525"/>
          <p14:tracePt t="117536" x="6777038" y="3827463"/>
          <p14:tracePt t="117553" x="6777038" y="3835400"/>
          <p14:tracePt t="117566" x="6777038" y="3843338"/>
          <p14:tracePt t="117592" x="6769100" y="3851275"/>
          <p14:tracePt t="117602" x="6769100" y="3859213"/>
          <p14:tracePt t="117618" x="6769100" y="3867150"/>
          <p14:tracePt t="117623" x="6761163" y="3875088"/>
          <p14:tracePt t="117632" x="6761163" y="3883025"/>
          <p14:tracePt t="117643" x="6761163" y="3890963"/>
          <p14:tracePt t="117660" x="6761163" y="3906838"/>
          <p14:tracePt t="117674" x="6761163" y="3914775"/>
          <p14:tracePt t="117684" x="6753225" y="3930650"/>
          <p14:tracePt t="117698" x="6753225" y="3938588"/>
          <p14:tracePt t="117704" x="6753225" y="3956050"/>
          <p14:tracePt t="117725" x="6753225" y="3971925"/>
          <p14:tracePt t="117728" x="6753225" y="3979863"/>
          <p14:tracePt t="117739" x="6753225" y="3987800"/>
          <p14:tracePt t="117745" x="6753225" y="3995738"/>
          <p14:tracePt t="117754" x="6753225" y="4003675"/>
          <p14:tracePt t="117764" x="6753225" y="4011613"/>
          <p14:tracePt t="117768" x="6753225" y="4059238"/>
          <p14:tracePt t="117778" x="6753225" y="4075113"/>
          <p14:tracePt t="117795" x="6753225" y="4083050"/>
          <p14:tracePt t="117808" x="6753225" y="4098925"/>
          <p14:tracePt t="117819" x="6753225" y="4106863"/>
          <p14:tracePt t="117825" x="6753225" y="4114800"/>
          <p14:tracePt t="117834" x="6753225" y="4122738"/>
          <p14:tracePt t="117845" x="6753225" y="4138613"/>
          <p14:tracePt t="117850" x="6753225" y="4146550"/>
          <p14:tracePt t="117861" x="6753225" y="4162425"/>
          <p14:tracePt t="117864" x="6753225" y="4170363"/>
          <p14:tracePt t="117875" x="6753225" y="4186238"/>
          <p14:tracePt t="117893" x="6753225" y="4217988"/>
          <p14:tracePt t="117900" x="6753225" y="4225925"/>
          <p14:tracePt t="117908" x="6753225" y="4241800"/>
          <p14:tracePt t="117914" x="6753225" y="4257675"/>
          <p14:tracePt t="117924" x="6753225" y="4265613"/>
          <p14:tracePt t="117931" x="6753225" y="4281488"/>
          <p14:tracePt t="117940" x="6753225" y="4291013"/>
          <p14:tracePt t="117946" x="6753225" y="4306888"/>
          <p14:tracePt t="117956" x="6753225" y="4322763"/>
          <p14:tracePt t="117966" x="6753225" y="4330700"/>
          <p14:tracePt t="117971" x="6753225" y="4346575"/>
          <p14:tracePt t="117980" x="6753225" y="4354513"/>
          <p14:tracePt t="117985" x="6753225" y="4370388"/>
          <p14:tracePt t="117996" x="6753225" y="4386263"/>
          <p14:tracePt t="118006" x="6753225" y="4402138"/>
          <p14:tracePt t="118010" x="6753225" y="4410075"/>
          <p14:tracePt t="118020" x="6753225" y="4425950"/>
          <p14:tracePt t="118026" x="6753225" y="4433888"/>
          <p14:tracePt t="118036" x="6753225" y="4441825"/>
          <p14:tracePt t="118046" x="6753225" y="4449763"/>
          <p14:tracePt t="118052" x="6753225" y="4457700"/>
          <p14:tracePt t="118066" x="6745288" y="4473575"/>
          <p14:tracePt t="118076" x="6745288" y="4481513"/>
          <p14:tracePt t="118086" x="6745288" y="4489450"/>
          <p14:tracePt t="118092" x="6745288" y="4497388"/>
          <p14:tracePt t="118102" x="6745288" y="4513263"/>
          <p14:tracePt t="118106" x="6745288" y="4521200"/>
          <p14:tracePt t="118116" x="6745288" y="4537075"/>
          <p14:tracePt t="118127" x="6745288" y="4552950"/>
          <p14:tracePt t="118131" x="6745288" y="4568825"/>
          <p14:tracePt t="118142" x="6745288" y="4592638"/>
          <p14:tracePt t="118148" x="6745288" y="4600575"/>
          <p14:tracePt t="118158" x="6745288" y="4616450"/>
          <p14:tracePt t="118168" x="6745288" y="4624388"/>
          <p14:tracePt t="118172" x="6745288" y="4641850"/>
          <p14:tracePt t="118182" x="6745288" y="4657725"/>
          <p14:tracePt t="118189" x="6753225" y="4657725"/>
          <p14:tracePt t="118197" x="6753225" y="4665663"/>
          <p14:tracePt t="118228" x="6753225" y="4673600"/>
          <p14:tracePt t="118253" x="6753225" y="4681538"/>
          <p14:tracePt t="118268" x="6761163" y="4681538"/>
          <p14:tracePt t="118284" x="6761163" y="4697413"/>
          <p14:tracePt t="118288" x="6769100" y="4705350"/>
          <p14:tracePt t="118298" x="6777038" y="4721225"/>
          <p14:tracePt t="118304" x="6784975" y="4729163"/>
          <p14:tracePt t="118314" x="6794500" y="4745038"/>
          <p14:tracePt t="118325" x="6802438" y="4745038"/>
          <p14:tracePt t="118328" x="6802438" y="4752975"/>
          <p14:tracePt t="118339" x="6810375" y="4760913"/>
          <p14:tracePt t="118345" x="6810375" y="4768850"/>
          <p14:tracePt t="118364" x="6810375" y="4776788"/>
          <p14:tracePt t="118369" x="6818313" y="4776788"/>
          <p14:tracePt t="118415" x="6826250" y="4784725"/>
          <p14:tracePt t="118425" x="6834188" y="4784725"/>
          <p14:tracePt t="118440" x="6842125" y="4784725"/>
          <p14:tracePt t="118443" x="6850063" y="4792663"/>
          <p14:tracePt t="118460" x="6858000" y="4800600"/>
          <p14:tracePt t="118470" x="6865938" y="4800600"/>
          <p14:tracePt t="118474" x="6873875" y="4800600"/>
          <p14:tracePt t="118484" x="6889750" y="4800600"/>
          <p14:tracePt t="118494" x="6905625" y="4808538"/>
          <p14:tracePt t="118510" x="6921500" y="4808538"/>
          <p14:tracePt t="118516" x="6921500" y="4816475"/>
          <p14:tracePt t="118526" x="6937375" y="4816475"/>
          <p14:tracePt t="118542" x="6945313" y="4816475"/>
          <p14:tracePt t="118576" x="6953250" y="4816475"/>
          <p14:tracePt t="118596" x="6961188" y="4816475"/>
          <p14:tracePt t="118600" x="6969125" y="4816475"/>
          <p14:tracePt t="118610" x="6977063" y="4816475"/>
          <p14:tracePt t="118626" x="6985000" y="4816475"/>
          <p14:tracePt t="118663" x="6992938" y="4816475"/>
          <p14:tracePt t="118686" x="7008813" y="4816475"/>
          <p14:tracePt t="118703" x="7016750" y="4816475"/>
          <p14:tracePt t="118712" x="7024688" y="4816475"/>
          <p14:tracePt t="118718" x="7032625" y="4816475"/>
          <p14:tracePt t="118726" x="7048500" y="4816475"/>
          <p14:tracePt t="118743" x="7056438" y="4816475"/>
          <p14:tracePt t="118753" x="7064375" y="4816475"/>
          <p14:tracePt t="118759" x="7072313" y="4816475"/>
          <p14:tracePt t="118798" x="7080250" y="4816475"/>
          <p14:tracePt t="118828" x="7088188" y="4816475"/>
          <p14:tracePt t="118838" x="7096125" y="4808538"/>
          <p14:tracePt t="118843" x="7104063" y="4808538"/>
          <p14:tracePt t="118852" x="7112000" y="4808538"/>
          <p14:tracePt t="118859" x="7112000" y="4800600"/>
          <p14:tracePt t="118869" x="7127875" y="4800600"/>
          <p14:tracePt t="118884" x="7135813" y="4800600"/>
          <p14:tracePt t="118894" x="7153275" y="4792663"/>
          <p14:tracePt t="118898" x="7161213" y="4784725"/>
          <p14:tracePt t="118909" x="7169150" y="4784725"/>
          <p14:tracePt t="118918" x="7177088" y="4784725"/>
          <p14:tracePt t="118925" x="7185025" y="4784725"/>
          <p14:tracePt t="118934" x="7192963" y="4784725"/>
          <p14:tracePt t="118939" x="7200900" y="4776788"/>
          <p14:tracePt t="118950" x="7208838" y="4776788"/>
          <p14:tracePt t="118978" x="7216775" y="4768850"/>
          <p14:tracePt t="118989" x="7216775" y="4760913"/>
          <p14:tracePt t="119011" x="7224713" y="4752975"/>
          <p14:tracePt t="119020" x="7224713" y="4745038"/>
          <p14:tracePt t="119034" x="7224713" y="4737100"/>
          <p14:tracePt t="119046" x="7232650" y="4729163"/>
          <p14:tracePt t="119060" x="7240588" y="4721225"/>
          <p14:tracePt t="119064" x="7240588" y="4713288"/>
          <p14:tracePt t="119074" x="7248525" y="4705350"/>
          <p14:tracePt t="119090" x="7256463" y="4697413"/>
          <p14:tracePt t="119100" x="7264400" y="4689475"/>
          <p14:tracePt t="119106" x="7264400" y="4681538"/>
          <p14:tracePt t="119117" x="7272338" y="4681538"/>
          <p14:tracePt t="119126" x="7272338" y="4673600"/>
          <p14:tracePt t="119130" x="7272338" y="4657725"/>
          <p14:tracePt t="119140" x="7280275" y="4657725"/>
          <p14:tracePt t="119146" x="7280275" y="4649788"/>
          <p14:tracePt t="119166" x="7280275" y="4641850"/>
          <p14:tracePt t="119180" x="7288213" y="4633913"/>
          <p14:tracePt t="119186" x="7296150" y="4616450"/>
          <p14:tracePt t="119196" x="7296150" y="4608513"/>
          <p14:tracePt t="119206" x="7296150" y="4592638"/>
          <p14:tracePt t="119212" x="7296150" y="4576763"/>
          <p14:tracePt t="119222" x="7312025" y="4568825"/>
          <p14:tracePt t="119226" x="7312025" y="4560888"/>
          <p14:tracePt t="119236" x="7319963" y="4529138"/>
          <p14:tracePt t="119251" x="7319963" y="4521200"/>
          <p14:tracePt t="119261" x="7327900" y="4513263"/>
          <p14:tracePt t="119266" x="7327900" y="4505325"/>
          <p14:tracePt t="119276" x="7327900" y="4497388"/>
          <p14:tracePt t="119286" x="7327900" y="4473575"/>
          <p14:tracePt t="119302" x="7327900" y="4465638"/>
          <p14:tracePt t="119305" x="7327900" y="4449763"/>
          <p14:tracePt t="119318" x="7327900" y="4441825"/>
          <p14:tracePt t="119328" x="7327900" y="4433888"/>
          <p14:tracePt t="119332" x="7327900" y="4425950"/>
          <p14:tracePt t="119343" x="7327900" y="4410075"/>
          <p14:tracePt t="119348" x="7327900" y="4402138"/>
          <p14:tracePt t="119359" x="7335838" y="4386263"/>
          <p14:tracePt t="119368" x="7335838" y="4378325"/>
          <p14:tracePt t="119372" x="7335838" y="4370388"/>
          <p14:tracePt t="119382" x="7335838" y="4362450"/>
          <p14:tracePt t="119388" x="7335838" y="4354513"/>
          <p14:tracePt t="119398" x="7335838" y="4338638"/>
          <p14:tracePt t="119409" x="7335838" y="4330700"/>
          <p14:tracePt t="119412" x="7335838" y="4314825"/>
          <p14:tracePt t="119422" x="7335838" y="4306888"/>
          <p14:tracePt t="119429" x="7335838" y="4291013"/>
          <p14:tracePt t="119438" x="7335838" y="4281488"/>
          <p14:tracePt t="119448" x="7343775" y="4273550"/>
          <p14:tracePt t="119454" x="7343775" y="4265613"/>
          <p14:tracePt t="119464" x="7343775" y="4257675"/>
          <p14:tracePt t="119468" x="7343775" y="4241800"/>
          <p14:tracePt t="119478" x="7343775" y="4233863"/>
          <p14:tracePt t="119488" x="7343775" y="4225925"/>
          <p14:tracePt t="119494" x="7343775" y="4217988"/>
          <p14:tracePt t="119504" x="7343775" y="4210050"/>
          <p14:tracePt t="119510" x="7343775" y="4202113"/>
          <p14:tracePt t="119520" x="7343775" y="4186238"/>
          <p14:tracePt t="119530" x="7343775" y="4178300"/>
          <p14:tracePt t="119534" x="7343775" y="4170363"/>
          <p14:tracePt t="119544" x="7343775" y="4154488"/>
          <p14:tracePt t="119550" x="7343775" y="4146550"/>
          <p14:tracePt t="119560" x="7343775" y="4130675"/>
          <p14:tracePt t="119570" x="7343775" y="4122738"/>
          <p14:tracePt t="119574" x="7343775" y="4114800"/>
          <p14:tracePt t="119584" x="7343775" y="4098925"/>
          <p14:tracePt t="119590" x="7343775" y="4083050"/>
          <p14:tracePt t="119600" x="7343775" y="4067175"/>
          <p14:tracePt t="119610" x="7343775" y="4059238"/>
          <p14:tracePt t="119614" x="7343775" y="4035425"/>
          <p14:tracePt t="119625" x="7343775" y="4027488"/>
          <p14:tracePt t="119631" x="7343775" y="4019550"/>
          <p14:tracePt t="119641" x="7343775" y="4003675"/>
          <p14:tracePt t="119651" x="7343775" y="3987800"/>
          <p14:tracePt t="119667" x="7343775" y="3979863"/>
          <p14:tracePt t="119671" x="7343775" y="3971925"/>
          <p14:tracePt t="119690" x="7343775" y="3963988"/>
          <p14:tracePt t="119696" x="7343775" y="3956050"/>
          <p14:tracePt t="119710" x="7343775" y="3938588"/>
          <p14:tracePt t="119720" x="7343775" y="3930650"/>
          <p14:tracePt t="119730" x="7343775" y="3914775"/>
          <p14:tracePt t="119736" x="7343775" y="3906838"/>
          <p14:tracePt t="119746" x="7343775" y="3890963"/>
          <p14:tracePt t="119752" x="7343775" y="3883025"/>
          <p14:tracePt t="119760" x="7343775" y="3867150"/>
          <p14:tracePt t="119770" x="7343775" y="3859213"/>
          <p14:tracePt t="119776" x="7343775" y="3843338"/>
          <p14:tracePt t="119786" x="7343775" y="3835400"/>
          <p14:tracePt t="119793" x="7343775" y="3819525"/>
          <p14:tracePt t="119802" x="7335838" y="3803650"/>
          <p14:tracePt t="119816" x="7335838" y="3779838"/>
          <p14:tracePt t="119826" x="7335838" y="3771900"/>
          <p14:tracePt t="119833" x="7335838" y="3763963"/>
          <p14:tracePt t="119842" x="7335838" y="3748088"/>
          <p14:tracePt t="119859" x="7335838" y="3732213"/>
          <p14:tracePt t="119868" x="7335838" y="3724275"/>
          <p14:tracePt t="119872" x="7335838" y="3716338"/>
          <p14:tracePt t="119882" x="7335838" y="3708400"/>
          <p14:tracePt t="119910" x="7335838" y="3700463"/>
          <p14:tracePt t="119912" x="7327900" y="3692525"/>
          <p14:tracePt t="119922" x="7327900" y="3684588"/>
          <p14:tracePt t="119938" x="7327900" y="3676650"/>
          <p14:tracePt t="119958" x="7319963" y="3668713"/>
          <p14:tracePt t="119968" x="7319963" y="3660775"/>
          <p14:tracePt t="119978" x="7312025" y="3652838"/>
          <p14:tracePt t="119999" x="7304088" y="3644900"/>
          <p14:tracePt t="120010" x="7304088" y="3636963"/>
          <p14:tracePt t="120018" x="7296150" y="3629025"/>
          <p14:tracePt t="120034" x="7288213" y="3621088"/>
          <p14:tracePt t="120039" x="7280275" y="3613150"/>
          <p14:tracePt t="120051" x="7272338" y="3595688"/>
          <p14:tracePt t="120066" x="7264400" y="3587750"/>
          <p14:tracePt t="120071" x="7256463" y="3587750"/>
          <p14:tracePt t="120080" x="7248525" y="3571875"/>
          <p14:tracePt t="120096" x="7240588" y="3563938"/>
          <p14:tracePt t="120127" x="7232650" y="3556000"/>
          <p14:tracePt t="120157" x="7224713" y="3548063"/>
          <p14:tracePt t="120166" x="7224713" y="3540125"/>
          <p14:tracePt t="120183" x="7216775" y="3540125"/>
          <p14:tracePt t="120199" x="7208838" y="3540125"/>
          <p14:tracePt t="120204" x="7200900" y="3540125"/>
          <p14:tracePt t="120219" x="7192963" y="3532188"/>
          <p14:tracePt t="120228" x="7185025" y="3532188"/>
          <p14:tracePt t="120239" x="7177088" y="3532188"/>
          <p14:tracePt t="120254" x="7169150" y="3524250"/>
          <p14:tracePt t="120269" x="7153275" y="3524250"/>
          <p14:tracePt t="120294" x="7145338" y="3524250"/>
          <p14:tracePt t="120298" x="7145338" y="3516313"/>
          <p14:tracePt t="120311" x="7135813" y="3516313"/>
          <p14:tracePt t="120325" x="7127875" y="3516313"/>
          <p14:tracePt t="120351" x="7112000" y="3516313"/>
          <p14:tracePt t="120364" x="7104063" y="3516313"/>
          <p14:tracePt t="120380" x="7096125" y="3516313"/>
          <p14:tracePt t="120390" x="7088188" y="3516313"/>
          <p14:tracePt t="120434" x="7080250" y="3516313"/>
          <p14:tracePt t="120449" x="7072313" y="3516313"/>
          <p14:tracePt t="120462" x="7056438" y="3516313"/>
          <p14:tracePt t="120482" x="7048500" y="3516313"/>
          <p14:tracePt t="120488" x="7024688" y="3516313"/>
          <p14:tracePt t="120497" x="7008813" y="3516313"/>
          <p14:tracePt t="120502" x="6992938" y="3508375"/>
          <p14:tracePt t="120512" x="6985000" y="3508375"/>
          <p14:tracePt t="120522" x="6977063" y="3508375"/>
          <p14:tracePt t="120528" x="6969125" y="3508375"/>
          <p14:tracePt t="120538" x="6961188" y="3508375"/>
          <p14:tracePt t="120552" x="6953250" y="3508375"/>
          <p14:tracePt t="120578" x="6945313" y="3508375"/>
          <p14:tracePt t="120598" x="6937375" y="3508375"/>
          <p14:tracePt t="120615" x="6929438" y="3508375"/>
          <p14:tracePt t="120658" x="6921500" y="3508375"/>
          <p14:tracePt t="120695" x="6913563" y="3508375"/>
          <p14:tracePt t="120734" x="6897688" y="3508375"/>
          <p14:tracePt t="120750" x="6889750" y="3508375"/>
          <p14:tracePt t="120753" x="6889750" y="3516313"/>
          <p14:tracePt t="120769" x="6881813" y="3516313"/>
          <p14:tracePt t="120790" x="6873875" y="3524250"/>
          <p14:tracePt t="120828" x="6865938" y="3532188"/>
          <p14:tracePt t="120841" x="6865938" y="3540125"/>
          <p14:tracePt t="120851" x="6850063" y="3540125"/>
          <p14:tracePt t="120857" x="6850063" y="3548063"/>
          <p14:tracePt t="120879" x="6842125" y="3556000"/>
          <p14:tracePt t="120881" x="6834188" y="3563938"/>
          <p14:tracePt t="120912" x="6818313" y="3587750"/>
          <p14:tracePt t="120916" x="6810375" y="3595688"/>
          <p14:tracePt t="120922" x="6802438" y="3605213"/>
          <p14:tracePt t="120932" x="6802438" y="3613150"/>
          <p14:tracePt t="120946" x="6802438" y="3621088"/>
          <p14:tracePt t="120956" x="6802438" y="3629025"/>
          <p14:tracePt t="120962" x="6794500" y="3636963"/>
          <p14:tracePt t="120977" x="6794500" y="3644900"/>
          <p14:tracePt t="120986" x="6794500" y="3652838"/>
          <p14:tracePt t="120996" x="6794500" y="3660775"/>
          <p14:tracePt t="121003" x="6794500" y="3668713"/>
          <p14:tracePt t="121012" x="6794500" y="3676650"/>
          <p14:tracePt t="121016" x="6794500" y="3684588"/>
          <p14:tracePt t="121038" x="6794500" y="3692525"/>
          <p14:tracePt t="121052" x="6794500" y="3708400"/>
          <p14:tracePt t="121056" x="6794500" y="3716338"/>
          <p14:tracePt t="121083" x="6794500" y="3724275"/>
          <p14:tracePt t="121094" x="6794500" y="3732213"/>
          <p14:tracePt t="121098" x="6794500" y="3740150"/>
          <p14:tracePt t="121112" x="6794500" y="3748088"/>
          <p14:tracePt t="121138" x="6794500" y="3756025"/>
          <p14:tracePt t="121152" x="6794500" y="3763963"/>
          <p14:tracePt t="121169" x="6794500" y="3771900"/>
          <p14:tracePt t="121185" x="6794500" y="3779838"/>
          <p14:tracePt t="121195" x="6794500" y="3787775"/>
          <p14:tracePt t="121209" x="6794500" y="3795713"/>
          <p14:tracePt t="121225" x="6794500" y="3803650"/>
          <p14:tracePt t="121235" x="6794500" y="3811588"/>
          <p14:tracePt t="121240" x="6794500" y="3819525"/>
          <p14:tracePt t="121249" x="6794500" y="3827463"/>
          <p14:tracePt t="121262" x="6784975" y="3827463"/>
          <p14:tracePt t="121265" x="6784975" y="3835400"/>
          <p14:tracePt t="121275" x="6784975" y="3843338"/>
          <p14:tracePt t="121291" x="6784975" y="3851275"/>
          <p14:tracePt t="121295" x="6777038" y="3851275"/>
          <p14:tracePt t="121321" x="6777038" y="3859213"/>
          <p14:tracePt t="121335" x="6777038" y="3867150"/>
          <p14:tracePt t="121344" x="6777038" y="3875088"/>
          <p14:tracePt t="121374" x="6777038" y="3883025"/>
          <p14:tracePt t="121390" x="6777038" y="3890963"/>
          <p14:tracePt t="121395" x="6777038" y="3898900"/>
          <p14:tracePt t="121426" x="6777038" y="3906838"/>
          <p14:tracePt t="121436" x="6777038" y="3914775"/>
          <p14:tracePt t="121446" x="6777038" y="3922713"/>
          <p14:tracePt t="121450" x="6777038" y="3930650"/>
          <p14:tracePt t="121466" x="6777038" y="3938588"/>
          <p14:tracePt t="121486" x="6777038" y="3948113"/>
          <p14:tracePt t="121490" x="6777038" y="3956050"/>
          <p14:tracePt t="121502" x="6777038" y="3963988"/>
          <p14:tracePt t="121506" x="6777038" y="3971925"/>
          <p14:tracePt t="121516" x="6777038" y="3979863"/>
          <p14:tracePt t="121526" x="6777038" y="3995738"/>
          <p14:tracePt t="121532" x="6777038" y="4003675"/>
          <p14:tracePt t="121546" x="6777038" y="4019550"/>
          <p14:tracePt t="121556" x="6777038" y="4027488"/>
          <p14:tracePt t="121567" x="6777038" y="4035425"/>
          <p14:tracePt t="121572" x="6777038" y="4043363"/>
          <p14:tracePt t="121582" x="6777038" y="4051300"/>
          <p14:tracePt t="121586" x="6777038" y="4059238"/>
          <p14:tracePt t="121596" x="6777038" y="4075113"/>
          <p14:tracePt t="121612" x="6777038" y="4083050"/>
          <p14:tracePt t="121622" x="6777038" y="4090988"/>
          <p14:tracePt t="121629" x="6777038" y="4098925"/>
          <p14:tracePt t="121638" x="6777038" y="4106863"/>
          <p14:tracePt t="121648" x="6777038" y="4114800"/>
          <p14:tracePt t="121652" x="6777038" y="4122738"/>
          <p14:tracePt t="121662" x="6777038" y="4130675"/>
          <p14:tracePt t="121679" x="6777038" y="4138613"/>
          <p14:tracePt t="121694" x="6777038" y="4146550"/>
          <p14:tracePt t="121705" x="6777038" y="4154488"/>
          <p14:tracePt t="121711" x="6777038" y="4162425"/>
          <p14:tracePt t="121720" x="6777038" y="4170363"/>
          <p14:tracePt t="121724" x="6784975" y="4178300"/>
          <p14:tracePt t="121745" x="6784975" y="4186238"/>
          <p14:tracePt t="121774" x="6784975" y="4194175"/>
          <p14:tracePt t="121790" x="6784975" y="4202113"/>
          <p14:tracePt t="121811" x="6784975" y="4210050"/>
          <p14:tracePt t="121820" x="6784975" y="4217988"/>
          <p14:tracePt t="121832" x="6784975" y="4225925"/>
          <p14:tracePt t="121836" x="6784975" y="4233863"/>
          <p14:tracePt t="121846" x="6784975" y="4241800"/>
          <p14:tracePt t="121863" x="6784975" y="4249738"/>
          <p14:tracePt t="121865" x="6794500" y="4257675"/>
          <p14:tracePt t="121882" x="6794500" y="4265613"/>
          <p14:tracePt t="121902" x="6794500" y="4273550"/>
          <p14:tracePt t="121916" x="6794500" y="4281488"/>
          <p14:tracePt t="121922" x="6794500" y="4291013"/>
          <p14:tracePt t="121934" x="6794500" y="4298950"/>
          <p14:tracePt t="121940" x="6794500" y="4314825"/>
          <p14:tracePt t="121948" x="6794500" y="4322763"/>
          <p14:tracePt t="121953" x="6794500" y="4330700"/>
          <p14:tracePt t="121970" x="6794500" y="4346575"/>
          <p14:tracePt t="121978" x="6794500" y="4354513"/>
          <p14:tracePt t="121988" x="6794500" y="4362450"/>
          <p14:tracePt t="121995" x="6794500" y="4370388"/>
          <p14:tracePt t="122004" x="6794500" y="4378325"/>
          <p14:tracePt t="122024" x="6794500" y="4386263"/>
          <p14:tracePt t="122040" x="6794500" y="4394200"/>
          <p14:tracePt t="122056" x="6794500" y="4402138"/>
          <p14:tracePt t="122086" x="6794500" y="4410075"/>
          <p14:tracePt t="122106" x="6794500" y="4418013"/>
          <p14:tracePt t="122122" x="6794500" y="4425950"/>
          <p14:tracePt t="122153" x="6794500" y="4433888"/>
          <p14:tracePt t="122173" x="6794500" y="4441825"/>
          <p14:tracePt t="122213" x="6794500" y="4457700"/>
          <p14:tracePt t="122218" x="6802438" y="4465638"/>
          <p14:tracePt t="122229" x="6802438" y="4473575"/>
          <p14:tracePt t="122243" x="6802438" y="4481513"/>
          <p14:tracePt t="122259" x="6802438" y="4489450"/>
          <p14:tracePt t="122268" x="6802438" y="4497388"/>
          <p14:tracePt t="122278" x="6802438" y="4505325"/>
          <p14:tracePt t="122282" x="6802438" y="4513263"/>
          <p14:tracePt t="122292" x="6810375" y="4513263"/>
          <p14:tracePt t="122298" x="6810375" y="4529138"/>
          <p14:tracePt t="122318" x="6810375" y="4537075"/>
          <p14:tracePt t="122323" x="6810375" y="4552950"/>
          <p14:tracePt t="122334" x="6810375" y="4560888"/>
          <p14:tracePt t="122338" x="6818313" y="4568825"/>
          <p14:tracePt t="122348" x="6818313" y="4576763"/>
          <p14:tracePt t="122358" x="6818313" y="4584700"/>
          <p14:tracePt t="122364" x="6818313" y="4592638"/>
          <p14:tracePt t="122378" x="6818313" y="4600575"/>
          <p14:tracePt t="122388" x="6818313" y="4608513"/>
          <p14:tracePt t="122395" x="6818313" y="4616450"/>
          <p14:tracePt t="122404" x="6826250" y="4616450"/>
          <p14:tracePt t="122414" x="6826250" y="4624388"/>
          <p14:tracePt t="122418" x="6834188" y="4624388"/>
          <p14:tracePt t="122430" x="6834188" y="4633913"/>
          <p14:tracePt t="122434" x="6834188" y="4641850"/>
          <p14:tracePt t="122454" x="6834188" y="4649788"/>
          <p14:tracePt t="122460" x="6842125" y="4657725"/>
          <p14:tracePt t="122470" x="6842125" y="4665663"/>
          <p14:tracePt t="122474" x="6850063" y="4681538"/>
          <p14:tracePt t="122496" x="6850063" y="4689475"/>
          <p14:tracePt t="122500" x="6858000" y="4697413"/>
          <p14:tracePt t="122511" x="6858000" y="4705350"/>
          <p14:tracePt t="122524" x="6858000" y="4713288"/>
          <p14:tracePt t="122534" x="6858000" y="4721225"/>
          <p14:tracePt t="122540" x="6858000" y="4729163"/>
          <p14:tracePt t="122550" x="6865938" y="4737100"/>
          <p14:tracePt t="122566" x="6865938" y="4745038"/>
          <p14:tracePt t="122576" x="6873875" y="4745038"/>
          <p14:tracePt t="122636" x="6881813" y="4745038"/>
          <p14:tracePt t="122655" x="6881813" y="4752975"/>
          <p14:tracePt t="122660" x="6889750" y="4752975"/>
          <p14:tracePt t="122672" x="6889750" y="4760913"/>
          <p14:tracePt t="122696" x="6897688" y="4760913"/>
          <p14:tracePt t="122716" x="6897688" y="4768850"/>
          <p14:tracePt t="122732" x="6905625" y="4768850"/>
          <p14:tracePt t="122742" x="6913563" y="4768850"/>
          <p14:tracePt t="122746" x="6913563" y="4776788"/>
          <p14:tracePt t="122756" x="6921500" y="4784725"/>
          <p14:tracePt t="122763" x="6929438" y="4784725"/>
          <p14:tracePt t="122772" x="6937375" y="4784725"/>
          <p14:tracePt t="122783" x="6945313" y="4792663"/>
          <p14:tracePt t="122802" x="6961188" y="4792663"/>
          <p14:tracePt t="122812" x="6961188" y="4800600"/>
          <p14:tracePt t="122818" x="6969125" y="4800600"/>
          <p14:tracePt t="122829" x="6977063" y="4800600"/>
          <p14:tracePt t="122838" x="6985000" y="4800600"/>
          <p14:tracePt t="122842" x="6992938" y="4800600"/>
          <p14:tracePt t="122859" x="7000875" y="4808538"/>
          <p14:tracePt t="122883" x="7016750" y="4808538"/>
          <p14:tracePt t="122898" x="7024688" y="4808538"/>
          <p14:tracePt t="122913" x="7032625" y="4816475"/>
          <p14:tracePt t="122923" x="7040563" y="4816475"/>
          <p14:tracePt t="122929" x="7048500" y="4816475"/>
          <p14:tracePt t="122938" x="7064375" y="4816475"/>
          <p14:tracePt t="122947" x="7080250" y="4816475"/>
          <p14:tracePt t="122953" x="7096125" y="4816475"/>
          <p14:tracePt t="122964" x="7104063" y="4816475"/>
          <p14:tracePt t="122968" x="7127875" y="4824413"/>
          <p14:tracePt t="122980" x="7135813" y="4824413"/>
          <p14:tracePt t="123035" x="7145338" y="4824413"/>
          <p14:tracePt t="123047" x="7153275" y="4824413"/>
          <p14:tracePt t="123062" x="7161213" y="4816475"/>
          <p14:tracePt t="123071" x="7169150" y="4816475"/>
          <p14:tracePt t="123085" x="7177088" y="4808538"/>
          <p14:tracePt t="123096" x="7185025" y="4808538"/>
          <p14:tracePt t="123100" x="7192963" y="4800600"/>
          <p14:tracePt t="123114" x="7200900" y="4800600"/>
          <p14:tracePt t="123136" x="7208838" y="4792663"/>
          <p14:tracePt t="123150" x="7224713" y="4784725"/>
          <p14:tracePt t="123186" x="7232650" y="4776788"/>
          <p14:tracePt t="123196" x="7232650" y="4768850"/>
          <p14:tracePt t="123206" x="7232650" y="4760913"/>
          <p14:tracePt t="123210" x="7240588" y="4760913"/>
          <p14:tracePt t="123222" x="7240588" y="4752975"/>
          <p14:tracePt t="123236" x="7248525" y="4737100"/>
          <p14:tracePt t="123247" x="7256463" y="4737100"/>
          <p14:tracePt t="123250" x="7256463" y="4729163"/>
          <p14:tracePt t="123264" x="7264400" y="4721225"/>
          <p14:tracePt t="123266" x="7272338" y="4713288"/>
          <p14:tracePt t="123286" x="7280275" y="4705350"/>
          <p14:tracePt t="123292" x="7280275" y="4697413"/>
          <p14:tracePt t="123316" x="7280275" y="4689475"/>
          <p14:tracePt t="123332" x="7288213" y="4681538"/>
          <p14:tracePt t="123348" x="7288213" y="4673600"/>
          <p14:tracePt t="123362" x="7288213" y="4665663"/>
          <p14:tracePt t="123373" x="7288213" y="4657725"/>
          <p14:tracePt t="123388" x="7288213" y="4649788"/>
          <p14:tracePt t="123402" x="7288213" y="4641850"/>
          <p14:tracePt t="123418" x="7296150" y="4633913"/>
          <p14:tracePt t="123429" x="7296150" y="4624388"/>
          <p14:tracePt t="123434" x="7304088" y="4616450"/>
          <p14:tracePt t="123448" x="7304088" y="4600575"/>
          <p14:tracePt t="123469" x="7304088" y="4592638"/>
          <p14:tracePt t="123473" x="7312025" y="4576763"/>
          <p14:tracePt t="123485" x="7319963" y="4568825"/>
          <p14:tracePt t="123489" x="7319963" y="4560888"/>
          <p14:tracePt t="123500" x="7319963" y="4545013"/>
          <p14:tracePt t="123509" x="7319963" y="4537075"/>
          <p14:tracePt t="123515" x="7319963" y="4529138"/>
          <p14:tracePt t="123525" x="7327900" y="4521200"/>
          <p14:tracePt t="123530" x="7335838" y="4513263"/>
          <p14:tracePt t="123539" x="7335838" y="4505325"/>
          <p14:tracePt t="123550" x="7335838" y="4489450"/>
          <p14:tracePt t="123565" x="7335838" y="4473575"/>
          <p14:tracePt t="123569" x="7343775" y="4465638"/>
          <p14:tracePt t="123580" x="7343775" y="4457700"/>
          <p14:tracePt t="123589" x="7351713" y="4449763"/>
          <p14:tracePt t="123595" x="7351713" y="4441825"/>
          <p14:tracePt t="123605" x="7351713" y="4418013"/>
          <p14:tracePt t="123611" x="7351713" y="4402138"/>
          <p14:tracePt t="123620" x="7359650" y="4386263"/>
          <p14:tracePt t="123631" x="7359650" y="4378325"/>
          <p14:tracePt t="123635" x="7367588" y="4370388"/>
          <p14:tracePt t="123645" x="7367588" y="4354513"/>
          <p14:tracePt t="123651" x="7367588" y="4338638"/>
          <p14:tracePt t="123660" x="7367588" y="4330700"/>
          <p14:tracePt t="123670" x="7367588" y="4322763"/>
          <p14:tracePt t="123674" x="7367588" y="4306888"/>
          <p14:tracePt t="123687" x="7367588" y="4291013"/>
          <p14:tracePt t="123701" x="7367588" y="4281488"/>
          <p14:tracePt t="123711" x="7367588" y="4273550"/>
          <p14:tracePt t="123717" x="7367588" y="4265613"/>
          <p14:tracePt t="123727" x="7367588" y="4257675"/>
          <p14:tracePt t="123742" x="7367588" y="4241800"/>
          <p14:tracePt t="123757" x="7367588" y="4233863"/>
          <p14:tracePt t="123767" x="7367588" y="4217988"/>
          <p14:tracePt t="123783" x="7367588" y="4202113"/>
          <p14:tracePt t="123787" x="7367588" y="4194175"/>
          <p14:tracePt t="123798" x="7359650" y="4170363"/>
          <p14:tracePt t="123810" x="7359650" y="4162425"/>
          <p14:tracePt t="123814" x="7359650" y="4154488"/>
          <p14:tracePt t="123823" x="7359650" y="4146550"/>
          <p14:tracePt t="123828" x="7359650" y="4138613"/>
          <p14:tracePt t="123839" x="7359650" y="4122738"/>
          <p14:tracePt t="123848" x="7359650" y="4114800"/>
          <p14:tracePt t="123855" x="7359650" y="4098925"/>
          <p14:tracePt t="123869" x="7351713" y="4090988"/>
          <p14:tracePt t="123879" x="7351713" y="4083050"/>
          <p14:tracePt t="123885" x="7351713" y="4067175"/>
          <p14:tracePt t="123899" x="7343775" y="4051300"/>
          <p14:tracePt t="123901" x="7343775" y="4043363"/>
          <p14:tracePt t="123908" x="7343775" y="4003675"/>
          <p14:tracePt t="123918" x="7343775" y="3995738"/>
          <p14:tracePt t="123924" x="7343775" y="3987800"/>
          <p14:tracePt t="123934" x="7343775" y="3979863"/>
          <p14:tracePt t="123940" x="7343775" y="3971925"/>
          <p14:tracePt t="123960" x="7343775" y="3963988"/>
          <p14:tracePt t="123964" x="7343775" y="3956050"/>
          <p14:tracePt t="123974" x="7343775" y="3948113"/>
          <p14:tracePt t="123981" x="7343775" y="3938588"/>
          <p14:tracePt t="123990" x="7343775" y="3922713"/>
          <p14:tracePt t="124006" x="7343775" y="3906838"/>
          <p14:tracePt t="124016" x="7343775" y="3898900"/>
          <p14:tracePt t="124020" x="7335838" y="3898900"/>
          <p14:tracePt t="124030" x="7335838" y="3883025"/>
          <p14:tracePt t="124040" x="7335838" y="3875088"/>
          <p14:tracePt t="124056" x="7335838" y="3867150"/>
          <p14:tracePt t="124060" x="7335838" y="3859213"/>
          <p14:tracePt t="124076" x="7335838" y="3851275"/>
          <p14:tracePt t="124096" x="7335838" y="3843338"/>
          <p14:tracePt t="124110" x="7335838" y="3835400"/>
          <p14:tracePt t="124116" x="7335838" y="3827463"/>
          <p14:tracePt t="124126" x="7327900" y="3819525"/>
          <p14:tracePt t="124140" x="7327900" y="3811588"/>
          <p14:tracePt t="124150" x="7319963" y="3787775"/>
          <p14:tracePt t="124166" x="7312025" y="3779838"/>
          <p14:tracePt t="124176" x="7312025" y="3771900"/>
          <p14:tracePt t="124182" x="7312025" y="3763963"/>
          <p14:tracePt t="124192" x="7304088" y="3763963"/>
          <p14:tracePt t="124197" x="7304088" y="3756025"/>
          <p14:tracePt t="124206" x="7304088" y="3748088"/>
          <p14:tracePt t="124216" x="7304088" y="3740150"/>
          <p14:tracePt t="124222" x="7296150" y="3732213"/>
          <p14:tracePt t="124232" x="7288213" y="3724275"/>
          <p14:tracePt t="124236" x="7288213" y="3716338"/>
          <p14:tracePt t="124246" x="7280275" y="3716338"/>
          <p14:tracePt t="124258" x="7280275" y="3700463"/>
          <p14:tracePt t="124262" x="7272338" y="3692525"/>
          <p14:tracePt t="124272" x="7264400" y="3692525"/>
          <p14:tracePt t="124279" x="7264400" y="3684588"/>
          <p14:tracePt t="124288" x="7264400" y="3676650"/>
          <p14:tracePt t="124298" x="7256463" y="3676650"/>
          <p14:tracePt t="124302" x="7256463" y="3668713"/>
          <p14:tracePt t="124318" x="7248525" y="3668713"/>
          <p14:tracePt t="124328" x="7248525" y="3652838"/>
          <p14:tracePt t="124348" x="7240588" y="3652838"/>
          <p14:tracePt t="124358" x="7240588" y="3644900"/>
          <p14:tracePt t="124364" x="7232650" y="3644900"/>
          <p14:tracePt t="124388" x="7232650" y="3636963"/>
          <p14:tracePt t="124400" x="7232650" y="3629025"/>
          <p14:tracePt t="124404" x="7224713" y="3629025"/>
          <p14:tracePt t="124415" x="7216775" y="3621088"/>
          <p14:tracePt t="124420" x="7208838" y="3621088"/>
          <p14:tracePt t="124431" x="7200900" y="3613150"/>
          <p14:tracePt t="124440" x="7192963" y="3613150"/>
          <p14:tracePt t="124444" x="7185025" y="3605213"/>
          <p14:tracePt t="124460" x="7177088" y="3605213"/>
          <p14:tracePt t="124470" x="7169150" y="3595688"/>
          <p14:tracePt t="124481" x="7153275" y="3587750"/>
          <p14:tracePt t="124486" x="7145338" y="3587750"/>
          <p14:tracePt t="124494" x="7135813" y="3587750"/>
          <p14:tracePt t="124500" x="7127875" y="3587750"/>
          <p14:tracePt t="124510" x="7112000" y="3587750"/>
          <p14:tracePt t="124536" x="7104063" y="3587750"/>
          <p14:tracePt t="124556" x="7096125" y="3587750"/>
          <p14:tracePt t="124576" x="7088188" y="3587750"/>
          <p14:tracePt t="124606" x="7080250" y="3587750"/>
          <p14:tracePt t="124629" x="7072313" y="3587750"/>
          <p14:tracePt t="124633" x="7056438" y="3587750"/>
          <p14:tracePt t="124649" x="7040563" y="3579813"/>
          <p14:tracePt t="124659" x="7032625" y="3579813"/>
          <p14:tracePt t="124673" x="7016750" y="3579813"/>
          <p14:tracePt t="124683" x="7008813" y="3579813"/>
          <p14:tracePt t="124705" x="7000875" y="3571875"/>
          <p14:tracePt t="124715" x="6992938" y="3571875"/>
          <p14:tracePt t="124729" x="6985000" y="3571875"/>
          <p14:tracePt t="124745" x="6977063" y="3571875"/>
          <p14:tracePt t="124775" x="6969125" y="3571875"/>
          <p14:tracePt t="124789" x="6961188" y="3571875"/>
          <p14:tracePt t="124815" x="6953250" y="3571875"/>
          <p14:tracePt t="124840" x="6945313" y="3571875"/>
          <p14:tracePt t="124855" x="6937375" y="3571875"/>
          <p14:tracePt t="124859" x="6929438" y="3571875"/>
          <p14:tracePt t="124870" x="6921500" y="3571875"/>
          <p14:tracePt t="124886" x="6913563" y="3571875"/>
          <p14:tracePt t="124898" x="6905625" y="3571875"/>
          <p14:tracePt t="124900" x="6897688" y="3563938"/>
          <p14:tracePt t="124916" x="6889750" y="3563938"/>
          <p14:tracePt t="124926" x="6881813" y="3563938"/>
          <p14:tracePt t="124947" x="6873875" y="3563938"/>
          <p14:tracePt t="124956" x="6865938" y="3563938"/>
          <p14:tracePt t="124966" x="6858000" y="3563938"/>
          <p14:tracePt t="124985" x="6850063" y="3563938"/>
          <p14:tracePt t="125016" x="6842125" y="3563938"/>
          <p14:tracePt t="125036" x="6834188" y="3563938"/>
          <p14:tracePt t="125042" x="6826250" y="3571875"/>
          <p14:tracePt t="125068" x="6818313" y="3571875"/>
          <p14:tracePt t="125088" x="6818313" y="3579813"/>
          <p14:tracePt t="125098" x="6810375" y="3579813"/>
          <p14:tracePt t="125118" x="6802438" y="3579813"/>
          <p14:tracePt t="125128" x="6802438" y="3587750"/>
          <p14:tracePt t="125138" x="6794500" y="3587750"/>
          <p14:tracePt t="125158" x="6784975" y="3587750"/>
          <p14:tracePt t="125184" x="6784975" y="3595688"/>
          <p14:tracePt t="125229" x="6784975" y="3605213"/>
          <p14:tracePt t="125245" x="6777038" y="3613150"/>
          <p14:tracePt t="125274" x="6769100" y="3621088"/>
          <p14:tracePt t="125278" x="6761163" y="3636963"/>
          <p14:tracePt t="125294" x="6761163" y="3644900"/>
          <p14:tracePt t="125314" x="6761163" y="3652838"/>
          <p14:tracePt t="125320" x="6761163" y="3660775"/>
          <p14:tracePt t="125335" x="6753225" y="3668713"/>
          <p14:tracePt t="125361" x="6753225" y="3676650"/>
          <p14:tracePt t="125406" x="6753225" y="3684588"/>
          <p14:tracePt t="125438" x="6753225" y="3692525"/>
          <p14:tracePt t="125520" x="6753225" y="3700463"/>
          <p14:tracePt t="125550" x="6753225" y="3708400"/>
          <p14:tracePt t="125572" x="6753225" y="3716338"/>
          <p14:tracePt t="125582" x="6753225" y="3724275"/>
          <p14:tracePt t="125596" x="6753225" y="3732213"/>
          <p14:tracePt t="125622" x="6753225" y="3740150"/>
          <p14:tracePt t="125636" x="6753225" y="3756025"/>
          <p14:tracePt t="125652" x="6753225" y="3763963"/>
          <p14:tracePt t="125668" x="6753225" y="3771900"/>
          <p14:tracePt t="125679" x="6753225" y="3779838"/>
          <p14:tracePt t="125708" x="6753225" y="3787775"/>
          <p14:tracePt t="125712" x="6753225" y="3795713"/>
          <p14:tracePt t="125722" x="6753225" y="3803650"/>
          <p14:tracePt t="125794" x="6753225" y="3811588"/>
          <p14:tracePt t="125824" x="6753225" y="3819525"/>
          <p14:tracePt t="125854" x="6753225" y="3827463"/>
          <p14:tracePt t="125880" x="6753225" y="3835400"/>
          <p14:tracePt t="125910" x="6753225" y="3843338"/>
          <p14:tracePt t="125940" x="6753225" y="3851275"/>
          <p14:tracePt t="125960" x="6753225" y="3859213"/>
          <p14:tracePt t="125970" x="6753225" y="3867150"/>
          <p14:tracePt t="125990" x="6753225" y="3875088"/>
          <p14:tracePt t="126010" x="6753225" y="3883025"/>
          <p14:tracePt t="126027" x="6753225" y="3914775"/>
          <p14:tracePt t="126031" x="6753225" y="3930650"/>
          <p14:tracePt t="126041" x="6753225" y="3938588"/>
          <p14:tracePt t="126051" x="6753225" y="3956050"/>
          <p14:tracePt t="126057" x="6761163" y="3963988"/>
          <p14:tracePt t="126068" x="6761163" y="3971925"/>
          <p14:tracePt t="126071" x="6761163" y="3987800"/>
          <p14:tracePt t="126091" x="6761163" y="3995738"/>
          <p14:tracePt t="126097" x="6769100" y="4011613"/>
          <p14:tracePt t="126107" x="6769100" y="4019550"/>
          <p14:tracePt t="126113" x="6769100" y="4027488"/>
          <p14:tracePt t="126121" x="6769100" y="4043363"/>
          <p14:tracePt t="126132" x="6769100" y="4059238"/>
          <p14:tracePt t="126136" x="6769100" y="4067175"/>
          <p14:tracePt t="126146" x="6769100" y="4083050"/>
          <p14:tracePt t="126152" x="6777038" y="4090988"/>
          <p14:tracePt t="126162" x="6777038" y="4114800"/>
          <p14:tracePt t="126176" x="6777038" y="4122738"/>
          <p14:tracePt t="126186" x="6777038" y="4138613"/>
          <p14:tracePt t="126202" x="6777038" y="4146550"/>
          <p14:tracePt t="126212" x="6784975" y="4154488"/>
          <p14:tracePt t="126217" x="6784975" y="4162425"/>
          <p14:tracePt t="126228" x="6784975" y="4170363"/>
          <p14:tracePt t="126233" x="6784975" y="4178300"/>
          <p14:tracePt t="126244" x="6784975" y="4194175"/>
          <p14:tracePt t="126252" x="6784975" y="4202113"/>
          <p14:tracePt t="126258" x="6794500" y="4210050"/>
          <p14:tracePt t="126268" x="6794500" y="4225925"/>
          <p14:tracePt t="126272" x="6802438" y="4233863"/>
          <p14:tracePt t="126292" x="6802438" y="4241800"/>
          <p14:tracePt t="126298" x="6802438" y="4257675"/>
          <p14:tracePt t="126322" x="6802438" y="4265613"/>
          <p14:tracePt t="126328" x="6802438" y="4273550"/>
          <p14:tracePt t="126339" x="6802438" y="4298950"/>
          <p14:tracePt t="126349" x="6802438" y="4314825"/>
          <p14:tracePt t="126354" x="6802438" y="4330700"/>
          <p14:tracePt t="126365" x="6802438" y="4338638"/>
          <p14:tracePt t="126369" x="6810375" y="4346575"/>
          <p14:tracePt t="126378" x="6810375" y="4362450"/>
          <p14:tracePt t="126394" x="6810375" y="4370388"/>
          <p14:tracePt t="126404" x="6810375" y="4378325"/>
          <p14:tracePt t="126409" x="6818313" y="4394200"/>
          <p14:tracePt t="126429" x="6818313" y="4410075"/>
          <p14:tracePt t="126445" x="6818313" y="4418013"/>
          <p14:tracePt t="126450" x="6826250" y="4418013"/>
          <p14:tracePt t="126460" x="6826250" y="4425950"/>
          <p14:tracePt t="126480" x="6826250" y="4433888"/>
          <p14:tracePt t="126535" x="6834188" y="4441825"/>
          <p14:tracePt t="126564" x="6834188" y="4449763"/>
          <p14:tracePt t="126584" x="6834188" y="4457700"/>
          <p14:tracePt t="126596" x="6834188" y="4465638"/>
          <p14:tracePt t="126620" x="6834188" y="4473575"/>
          <p14:tracePt t="126626" x="6842125" y="4473575"/>
          <p14:tracePt t="126640" x="6842125" y="4481513"/>
          <p14:tracePt t="126650" x="6850063" y="4481513"/>
          <p14:tracePt t="126656" x="6850063" y="4497388"/>
          <p14:tracePt t="126677" x="6858000" y="4505325"/>
          <p14:tracePt t="126681" x="6858000" y="4513263"/>
          <p14:tracePt t="126693" x="6858000" y="4521200"/>
          <p14:tracePt t="126706" x="6858000" y="4529138"/>
          <p14:tracePt t="126717" x="6865938" y="4529138"/>
          <p14:tracePt t="126734" x="6865938" y="4537075"/>
          <p14:tracePt t="126746" x="6865938" y="4545013"/>
          <p14:tracePt t="126763" x="6873875" y="4552950"/>
          <p14:tracePt t="126773" x="6873875" y="4560888"/>
          <p14:tracePt t="126779" x="6881813" y="4568825"/>
          <p14:tracePt t="126793" x="6881813" y="4576763"/>
          <p14:tracePt t="126803" x="6881813" y="4584700"/>
          <p14:tracePt t="126813" x="6889750" y="4584700"/>
          <p14:tracePt t="126819" x="6889750" y="4592638"/>
          <p14:tracePt t="126843" x="6889750" y="4600575"/>
          <p14:tracePt t="126863" x="6889750" y="4608513"/>
          <p14:tracePt t="126878" x="6897688" y="4608513"/>
          <p14:tracePt t="126892" x="6897688" y="4616450"/>
          <p14:tracePt t="126908" x="6905625" y="4616450"/>
          <p14:tracePt t="126938" x="6905625" y="4624388"/>
          <p14:tracePt t="126949" x="6913563" y="4624388"/>
          <p14:tracePt t="126965" x="6913563" y="4633913"/>
          <p14:tracePt t="127064" x="6913563" y="4641850"/>
          <p14:tracePt t="127074" x="6921500" y="4641850"/>
          <p14:tracePt t="127080" x="6921500" y="4649788"/>
          <p14:tracePt t="127144" x="6921500" y="4657725"/>
          <p14:tracePt t="127160" x="6929438" y="4657725"/>
          <p14:tracePt t="127170" x="6937375" y="4673600"/>
          <p14:tracePt t="127180" x="6937375" y="4681538"/>
          <p14:tracePt t="127197" x="6945313" y="4681538"/>
          <p14:tracePt t="127211" x="6945313" y="4689475"/>
          <p14:tracePt t="127217" x="6953250" y="4697413"/>
          <p14:tracePt t="127226" x="6961188" y="4697413"/>
          <p14:tracePt t="127236" x="6961188" y="4705350"/>
          <p14:tracePt t="127241" x="6969125" y="4705350"/>
          <p14:tracePt t="127251" x="6969125" y="4713288"/>
          <p14:tracePt t="127257" x="6969125" y="4721225"/>
          <p14:tracePt t="127267" x="6977063" y="4721225"/>
          <p14:tracePt t="127297" x="6985000" y="4729163"/>
          <p14:tracePt t="127313" x="6992938" y="4729163"/>
          <p14:tracePt t="127342" x="7000875" y="4729163"/>
          <p14:tracePt t="127356" x="7000875" y="4737100"/>
          <p14:tracePt t="127366" x="7008813" y="4737100"/>
          <p14:tracePt t="127372" x="7016750" y="4737100"/>
          <p14:tracePt t="127382" x="7024688" y="4745038"/>
          <p14:tracePt t="127392" x="7032625" y="4745038"/>
          <p14:tracePt t="127398" x="7032625" y="4752975"/>
          <p14:tracePt t="127406" x="7048500" y="4752975"/>
          <p14:tracePt t="127412" x="7064375" y="4760913"/>
          <p14:tracePt t="127433" x="7072313" y="4768850"/>
          <p14:tracePt t="127438" x="7080250" y="4768850"/>
          <p14:tracePt t="127468" x="7088188" y="4768850"/>
          <p14:tracePt t="127499" x="7096125" y="4768850"/>
          <p14:tracePt t="127508" x="7104063" y="4768850"/>
          <p14:tracePt t="127512" x="7119938" y="4768850"/>
          <p14:tracePt t="127522" x="7135813" y="4768850"/>
          <p14:tracePt t="127533" x="7135813" y="4776788"/>
          <p14:tracePt t="127538" x="7145338" y="4776788"/>
          <p14:tracePt t="127548" x="7153275" y="4776788"/>
          <p14:tracePt t="127554" x="7161213" y="4776788"/>
          <p14:tracePt t="127611" x="7169150" y="4776788"/>
          <p14:tracePt t="127630" x="7177088" y="4776788"/>
          <p14:tracePt t="127645" x="7192963" y="4776788"/>
          <p14:tracePt t="127670" x="7200900" y="4776788"/>
          <p14:tracePt t="127731" x="7208838" y="4776788"/>
          <p14:tracePt t="127753" x="7216775" y="4776788"/>
          <p14:tracePt t="127761" x="7224713" y="4776788"/>
          <p14:tracePt t="128058" x="7232650" y="4776788"/>
          <p14:tracePt t="128069" x="7232650" y="4784725"/>
          <p14:tracePt t="128084" x="7240588" y="4784725"/>
          <p14:tracePt t="128098" x="7248525" y="4792663"/>
          <p14:tracePt t="128214" x="7256463" y="4792663"/>
          <p14:tracePt t="128220" x="7256463" y="4800600"/>
          <p14:tracePt t="128562" x="7264400" y="4800600"/>
          <p14:tracePt t="128568" x="7272338" y="4800600"/>
          <p14:tracePt t="128577" x="7280275" y="4800600"/>
          <p14:tracePt t="128587" x="7288213" y="4800600"/>
          <p14:tracePt t="128591" x="7296150" y="4800600"/>
          <p14:tracePt t="128602" x="7304088" y="4800600"/>
          <p14:tracePt t="128607" x="7312025" y="4800600"/>
          <p14:tracePt t="128619" x="7319963" y="4800600"/>
          <p14:tracePt t="128628" x="7327900" y="4800600"/>
          <p14:tracePt t="128634" x="7335838" y="4800600"/>
          <p14:tracePt t="128644" x="7343775" y="4800600"/>
          <p14:tracePt t="128674" x="7351713" y="4800600"/>
          <p14:tracePt t="128679" x="7359650" y="4800600"/>
          <p14:tracePt t="128689" x="7367588" y="4800600"/>
          <p14:tracePt t="128699" x="7383463" y="4800600"/>
          <p14:tracePt t="128705" x="7399338" y="4800600"/>
          <p14:tracePt t="128715" x="7423150" y="4800600"/>
          <p14:tracePt t="128719" x="7439025" y="4808538"/>
          <p14:tracePt t="128730" x="7454900" y="4808538"/>
          <p14:tracePt t="128738" x="7470775" y="4808538"/>
          <p14:tracePt t="128744" x="7478713" y="4808538"/>
          <p14:tracePt t="128753" x="7486650" y="4808538"/>
          <p14:tracePt t="128770" x="7496175" y="4808538"/>
          <p14:tracePt t="128784" x="7504113" y="4808538"/>
          <p14:tracePt t="128801" x="7512050" y="4808538"/>
          <p14:tracePt t="128810" x="7519988" y="4808538"/>
          <p14:tracePt t="128814" x="7527925" y="4808538"/>
          <p14:tracePt t="128824" x="7535863" y="4808538"/>
          <p14:tracePt t="128836" x="7559675" y="4808538"/>
          <p14:tracePt t="128840" x="7567613" y="4808538"/>
          <p14:tracePt t="128852" x="7583488" y="4808538"/>
          <p14:tracePt t="128854" x="7591425" y="4808538"/>
          <p14:tracePt t="128867" x="7615238" y="4808538"/>
          <p14:tracePt t="128876" x="7623175" y="4808538"/>
          <p14:tracePt t="128880" x="7639050" y="4808538"/>
          <p14:tracePt t="128903" x="7662863" y="4808538"/>
          <p14:tracePt t="128906" x="7670800" y="4808538"/>
          <p14:tracePt t="128916" x="7702550" y="4808538"/>
          <p14:tracePt t="128920" x="7726363" y="4808538"/>
          <p14:tracePt t="128932" x="7758113" y="4808538"/>
          <p14:tracePt t="128936" x="7781925" y="4808538"/>
          <p14:tracePt t="128946" x="7829550" y="4808538"/>
          <p14:tracePt t="128956" x="7878763" y="4808538"/>
          <p14:tracePt t="128960" x="7942263" y="4808538"/>
          <p14:tracePt t="128972" x="7989888" y="4816475"/>
          <p14:tracePt t="128976" x="8045450" y="4816475"/>
          <p14:tracePt t="128987" x="8085138" y="4816475"/>
          <p14:tracePt t="128996" x="8116888" y="4816475"/>
          <p14:tracePt t="129002" x="8132763" y="4816475"/>
          <p14:tracePt t="129067" x="8140700" y="4816475"/>
          <p14:tracePt t="129075" x="8148638" y="4816475"/>
          <p14:tracePt t="129082" x="8156575" y="4816475"/>
          <p14:tracePt t="129092" x="8164513" y="4816475"/>
          <p14:tracePt t="129101" x="8180388" y="4816475"/>
          <p14:tracePt t="129105" x="8221663" y="4816475"/>
          <p14:tracePt t="129116" x="8253413" y="4816475"/>
          <p14:tracePt t="129122" x="8277225" y="4816475"/>
          <p14:tracePt t="129132" x="8301038" y="4816475"/>
          <p14:tracePt t="129142" x="8324850" y="4816475"/>
          <p14:tracePt t="129148" x="8348663" y="4816475"/>
          <p14:tracePt t="129158" x="8372475" y="4816475"/>
          <p14:tracePt t="129162" x="8380413" y="4824413"/>
          <p14:tracePt t="129172" x="8388350" y="4824413"/>
          <p14:tracePt t="129400" x="8380413" y="4824413"/>
          <p14:tracePt t="129421" x="8372475" y="4824413"/>
          <p14:tracePt t="129424" x="8364538" y="4824413"/>
          <p14:tracePt t="129450" x="8356600" y="4824413"/>
          <p14:tracePt t="129466" x="8348663" y="4824413"/>
          <p14:tracePt t="129477" x="8340725" y="4824413"/>
          <p14:tracePt t="129481" x="8332788" y="4824413"/>
          <p14:tracePt t="129491" x="8324850" y="4824413"/>
          <p14:tracePt t="129497" x="8316913" y="4824413"/>
          <p14:tracePt t="129508" x="8308975" y="4824413"/>
          <p14:tracePt t="129515" x="8285163" y="4824413"/>
          <p14:tracePt t="129520" x="8261350" y="4824413"/>
          <p14:tracePt t="129530" x="8245475" y="4824413"/>
          <p14:tracePt t="129536" x="8221663" y="4824413"/>
          <p14:tracePt t="129546" x="8197850" y="4832350"/>
          <p14:tracePt t="129556" x="8180388" y="4832350"/>
          <p14:tracePt t="129560" x="8172450" y="4832350"/>
          <p14:tracePt t="129571" x="8148638" y="4840288"/>
          <p14:tracePt t="129575" x="8124825" y="4848225"/>
          <p14:tracePt t="129586" x="8108950" y="4848225"/>
          <p14:tracePt t="129596" x="8101013" y="4848225"/>
          <p14:tracePt t="129603" x="8093075" y="4848225"/>
          <p14:tracePt t="129612" x="8069263" y="4856163"/>
          <p14:tracePt t="129617" x="8053388" y="4856163"/>
          <p14:tracePt t="129626" x="8045450" y="4856163"/>
          <p14:tracePt t="129636" x="8037513" y="4856163"/>
          <p14:tracePt t="129642" x="8029575" y="4856163"/>
          <p14:tracePt t="129656" x="8013700" y="4856163"/>
          <p14:tracePt t="129666" x="8005763" y="4856163"/>
          <p14:tracePt t="129679" x="7997825" y="4856163"/>
          <p14:tracePt t="129682" x="7989888" y="4856163"/>
          <p14:tracePt t="129692" x="7981950" y="4856163"/>
          <p14:tracePt t="129698" x="7974013" y="4856163"/>
          <p14:tracePt t="129708" x="7958138" y="4856163"/>
          <p14:tracePt t="129719" x="7942263" y="4856163"/>
          <p14:tracePt t="129722" x="7918450" y="4856163"/>
          <p14:tracePt t="129733" x="7894638" y="4856163"/>
          <p14:tracePt t="129738" x="7878763" y="4856163"/>
          <p14:tracePt t="129748" x="7862888" y="4856163"/>
          <p14:tracePt t="129758" x="7847013" y="4856163"/>
          <p14:tracePt t="129762" x="7829550" y="4856163"/>
          <p14:tracePt t="129772" x="7813675" y="4856163"/>
          <p14:tracePt t="129778" x="7797800" y="4856163"/>
          <p14:tracePt t="129788" x="7789863" y="4856163"/>
          <p14:tracePt t="129805" x="7773988" y="4856163"/>
          <p14:tracePt t="129814" x="7766050" y="4856163"/>
          <p14:tracePt t="129822" x="7758113" y="4848225"/>
          <p14:tracePt t="129828" x="7742238" y="4848225"/>
          <p14:tracePt t="129844" x="7726363" y="4848225"/>
          <p14:tracePt t="129858" x="7718425" y="4848225"/>
          <p14:tracePt t="129874" x="7710488" y="4840288"/>
          <p14:tracePt t="129887" x="7694613" y="4840288"/>
          <p14:tracePt t="129894" x="7686675" y="4840288"/>
          <p14:tracePt t="129899" x="7678738" y="4832350"/>
          <p14:tracePt t="129909" x="7662863" y="4832350"/>
          <p14:tracePt t="129914" x="7639050" y="4832350"/>
          <p14:tracePt t="129954" x="7631113" y="4832350"/>
          <p14:tracePt t="129974" x="7623175" y="4832350"/>
          <p14:tracePt t="129994" x="7607300" y="4832350"/>
          <p14:tracePt t="130000" x="7599363" y="4832350"/>
          <p14:tracePt t="130010" x="7591425" y="4832350"/>
          <p14:tracePt t="130016" x="7583488" y="4832350"/>
          <p14:tracePt t="130025" x="7559675" y="4832350"/>
          <p14:tracePt t="130040" x="7551738" y="4832350"/>
          <p14:tracePt t="130056" x="7543800" y="4832350"/>
          <p14:tracePt t="130282" x="7543800" y="4824413"/>
          <p14:tracePt t="130298" x="7543800" y="4816475"/>
          <p14:tracePt t="130311" x="7551738" y="4816475"/>
          <p14:tracePt t="130322" x="7551738" y="4808538"/>
          <p14:tracePt t="130328" x="7551738" y="4792663"/>
          <p14:tracePt t="130338" x="7551738" y="4784725"/>
          <p14:tracePt t="130348" x="7551738" y="4776788"/>
          <p14:tracePt t="130355" x="7551738" y="4768850"/>
          <p14:tracePt t="130362" x="7551738" y="4760913"/>
          <p14:tracePt t="130368" x="7551738" y="4752975"/>
          <p14:tracePt t="130395" x="7551738" y="4745038"/>
          <p14:tracePt t="130447" x="7551738" y="4737100"/>
          <p14:tracePt t="131100" x="7559675" y="4737100"/>
          <p14:tracePt t="131694" x="7567613" y="4737100"/>
          <p14:tracePt t="131704" x="7575550" y="4737100"/>
          <p14:tracePt t="131896" x="7567613" y="4737100"/>
          <p14:tracePt t="132084" x="7559675" y="4737100"/>
          <p14:tracePt t="132148" x="7551738" y="4737100"/>
          <p14:tracePt t="132200" x="7543800" y="4737100"/>
          <p14:tracePt t="132208" x="7535863" y="4737100"/>
          <p14:tracePt t="132228" x="7527925" y="4737100"/>
          <p14:tracePt t="132240" x="7519988" y="4737100"/>
          <p14:tracePt t="132256" x="7504113" y="4737100"/>
          <p14:tracePt t="132264" x="7496175" y="4737100"/>
          <p14:tracePt t="132270" x="7486650" y="4737100"/>
          <p14:tracePt t="132280" x="7478713" y="4737100"/>
          <p14:tracePt t="132290" x="7462838" y="4737100"/>
          <p14:tracePt t="132294" x="7454900" y="4737100"/>
          <p14:tracePt t="132306" x="7446963" y="4737100"/>
          <p14:tracePt t="132310" x="7431088" y="4745038"/>
          <p14:tracePt t="132351" x="7423150" y="4745038"/>
          <p14:tracePt t="132381" x="7415213" y="4745038"/>
          <p14:tracePt t="132386" x="7407275" y="4745038"/>
          <p14:tracePt t="132407" x="7399338" y="4745038"/>
          <p14:tracePt t="132421" x="7391400" y="4745038"/>
          <p14:tracePt t="132443" x="7383463" y="4745038"/>
          <p14:tracePt t="132452" x="7359650" y="4745038"/>
          <p14:tracePt t="132462" x="7351713" y="4745038"/>
          <p14:tracePt t="132465" x="7327900" y="4745038"/>
          <p14:tracePt t="132475" x="7319963" y="4745038"/>
          <p14:tracePt t="132482" x="7304088" y="4745038"/>
          <p14:tracePt t="132492" x="7288213" y="4745038"/>
          <p14:tracePt t="132502" x="7280275" y="4745038"/>
          <p14:tracePt t="132506" x="7272338" y="4745038"/>
          <p14:tracePt t="132516" x="7256463" y="4745038"/>
          <p14:tracePt t="132521" x="7248525" y="4745038"/>
          <p14:tracePt t="132532" x="7240588" y="4745038"/>
          <p14:tracePt t="132583" x="7232650" y="4745038"/>
          <p14:tracePt t="132599" x="7224713" y="4745038"/>
          <p14:tracePt t="132609" x="7216775" y="4745038"/>
          <p14:tracePt t="132619" x="7208838" y="4745038"/>
          <p14:tracePt t="132623" x="7192963" y="4745038"/>
          <p14:tracePt t="132633" x="7169150" y="4745038"/>
          <p14:tracePt t="132640" x="7161213" y="4745038"/>
          <p14:tracePt t="132649" x="7145338" y="4745038"/>
          <p14:tracePt t="132659" x="7135813" y="4745038"/>
          <p14:tracePt t="132665" x="7119938" y="4745038"/>
          <p14:tracePt t="132673" x="7112000" y="4745038"/>
          <p14:tracePt t="132678" x="7096125" y="4745038"/>
          <p14:tracePt t="132689" x="7088188" y="4745038"/>
          <p14:tracePt t="132706" x="7080250" y="4745038"/>
          <p14:tracePt t="132715" x="7072313" y="4745038"/>
          <p14:tracePt t="132745" x="7064375" y="4745038"/>
          <p14:tracePt t="132765" x="7056438" y="4745038"/>
          <p14:tracePt t="132790" x="7048500" y="4745038"/>
          <p14:tracePt t="132807" x="7040563" y="4745038"/>
          <p14:tracePt t="132815" x="7032625" y="4745038"/>
          <p14:tracePt t="132821" x="7024688" y="4745038"/>
          <p14:tracePt t="132831" x="7008813" y="4745038"/>
          <p14:tracePt t="132835" x="7000875" y="4752975"/>
          <p14:tracePt t="132856" x="6992938" y="4752975"/>
          <p14:tracePt t="132860" x="6985000" y="4752975"/>
          <p14:tracePt t="133092" x="6985000" y="4760913"/>
          <p14:tracePt t="133132" x="6985000" y="4768850"/>
          <p14:tracePt t="133162" x="6985000" y="4776788"/>
          <p14:tracePt t="133178" x="6985000" y="4784725"/>
          <p14:tracePt t="133232" x="6985000" y="4792663"/>
          <p14:tracePt t="133264" x="6992938" y="4792663"/>
          <p14:tracePt t="133294" x="6992938" y="4800600"/>
          <p14:tracePt t="133540" x="6992938" y="4808538"/>
          <p14:tracePt t="133585" x="6992938" y="4816475"/>
          <p14:tracePt t="133600" x="6992938" y="4824413"/>
          <p14:tracePt t="133628" x="6985000" y="4840288"/>
          <p14:tracePt t="146796" x="6969125" y="4840288"/>
          <p14:tracePt t="146799" x="6913563" y="4840288"/>
          <p14:tracePt t="146810" x="6826250" y="4840288"/>
          <p14:tracePt t="146816" x="6673850" y="4824413"/>
          <p14:tracePt t="146826" x="6491288" y="4784725"/>
          <p14:tracePt t="146836" x="6235700" y="4737100"/>
          <p14:tracePt t="146840" x="5956300" y="4681538"/>
          <p14:tracePt t="146850" x="5661025" y="4624388"/>
          <p14:tracePt t="146857" x="5341938" y="4537075"/>
          <p14:tracePt t="146866" x="5006975" y="4418013"/>
          <p14:tracePt t="146876" x="4656138" y="4273550"/>
          <p14:tracePt t="146888" x="4305300" y="4122738"/>
          <p14:tracePt t="146892" x="3970338" y="4003675"/>
          <p14:tracePt t="146897" x="3643313" y="3867150"/>
          <p14:tracePt t="146906" x="3284538" y="3716338"/>
          <p14:tracePt t="146916" x="2933700" y="3556000"/>
          <p14:tracePt t="146922" x="2535238" y="3389313"/>
          <p14:tracePt t="146933" x="2136775" y="3213100"/>
          <p14:tracePt t="146937" x="1762125" y="3054350"/>
          <p14:tracePt t="146946" x="1347788" y="2878138"/>
          <p14:tracePt t="146957" x="909638" y="2719388"/>
          <p14:tracePt t="146963" x="517525" y="2576513"/>
          <p14:tracePt t="146972" x="150813" y="2479675"/>
        </p14:tracePtLst>
      </p14:laserTraceLst>
    </p:ext>
    <p:ext uri="{E180D4A7-C9FB-4DFB-919C-405C955672EB}">
      <p14:showEvtLst xmlns:p14="http://schemas.microsoft.com/office/powerpoint/2010/main">
        <p14:playEvt time="116" objId="4"/>
        <p14:stopEvt time="178237" objId="4"/>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ACC35-3C32-D54C-832D-10ACF0E2CB21}"/>
              </a:ext>
            </a:extLst>
          </p:cNvPr>
          <p:cNvSpPr>
            <a:spLocks noGrp="1"/>
          </p:cNvSpPr>
          <p:nvPr>
            <p:ph type="title"/>
          </p:nvPr>
        </p:nvSpPr>
        <p:spPr>
          <a:xfrm>
            <a:off x="686276" y="354492"/>
            <a:ext cx="10515600" cy="1325563"/>
          </a:xfrm>
        </p:spPr>
        <p:txBody>
          <a:bodyPr>
            <a:normAutofit/>
          </a:bodyPr>
          <a:lstStyle/>
          <a:p>
            <a:pPr algn="ctr"/>
            <a:r>
              <a:rPr lang="en-US" sz="4000" b="1" dirty="0">
                <a:solidFill>
                  <a:srgbClr val="0504C1"/>
                </a:solidFill>
              </a:rPr>
              <a:t>Zhang meta-analysis (2019)</a:t>
            </a:r>
          </a:p>
        </p:txBody>
      </p:sp>
      <p:pic>
        <p:nvPicPr>
          <p:cNvPr id="5" name="Content Placeholder 4">
            <a:extLst>
              <a:ext uri="{FF2B5EF4-FFF2-40B4-BE49-F238E27FC236}">
                <a16:creationId xmlns:a16="http://schemas.microsoft.com/office/drawing/2014/main" id="{7F29118F-CB47-054D-A621-A0CF95C235BE}"/>
              </a:ext>
            </a:extLst>
          </p:cNvPr>
          <p:cNvPicPr>
            <a:picLocks noGrp="1" noChangeAspect="1"/>
          </p:cNvPicPr>
          <p:nvPr>
            <p:ph idx="1"/>
          </p:nvPr>
        </p:nvPicPr>
        <p:blipFill>
          <a:blip r:embed="rId5"/>
          <a:stretch>
            <a:fillRect/>
          </a:stretch>
        </p:blipFill>
        <p:spPr>
          <a:xfrm>
            <a:off x="808074" y="1374061"/>
            <a:ext cx="5847907" cy="4973023"/>
          </a:xfrm>
        </p:spPr>
      </p:pic>
      <p:sp>
        <p:nvSpPr>
          <p:cNvPr id="6" name="TextBox 5">
            <a:extLst>
              <a:ext uri="{FF2B5EF4-FFF2-40B4-BE49-F238E27FC236}">
                <a16:creationId xmlns:a16="http://schemas.microsoft.com/office/drawing/2014/main" id="{98192938-563C-6648-A47D-14EA13918F2E}"/>
              </a:ext>
            </a:extLst>
          </p:cNvPr>
          <p:cNvSpPr txBox="1"/>
          <p:nvPr/>
        </p:nvSpPr>
        <p:spPr>
          <a:xfrm>
            <a:off x="6871052" y="4209230"/>
            <a:ext cx="4976037" cy="1938992"/>
          </a:xfrm>
          <a:prstGeom prst="rect">
            <a:avLst/>
          </a:prstGeom>
          <a:noFill/>
        </p:spPr>
        <p:txBody>
          <a:bodyPr wrap="square" rtlCol="0">
            <a:spAutoFit/>
          </a:bodyPr>
          <a:lstStyle/>
          <a:p>
            <a:r>
              <a:rPr lang="en-US" sz="2400" b="1" dirty="0">
                <a:solidFill>
                  <a:srgbClr val="0504C1"/>
                </a:solidFill>
              </a:rPr>
              <a:t>“Our current meta-analysis … suggests a compelling link between exposures to glyphosate-based herbicides and increased risk for NHL.”</a:t>
            </a:r>
          </a:p>
        </p:txBody>
      </p:sp>
      <p:sp>
        <p:nvSpPr>
          <p:cNvPr id="7" name="TextBox 6">
            <a:extLst>
              <a:ext uri="{FF2B5EF4-FFF2-40B4-BE49-F238E27FC236}">
                <a16:creationId xmlns:a16="http://schemas.microsoft.com/office/drawing/2014/main" id="{4417482D-150D-E949-B4F7-69EED982B90C}"/>
              </a:ext>
            </a:extLst>
          </p:cNvPr>
          <p:cNvSpPr txBox="1"/>
          <p:nvPr/>
        </p:nvSpPr>
        <p:spPr>
          <a:xfrm>
            <a:off x="6871052" y="1709683"/>
            <a:ext cx="4545895" cy="1938992"/>
          </a:xfrm>
          <a:prstGeom prst="rect">
            <a:avLst/>
          </a:prstGeom>
          <a:noFill/>
        </p:spPr>
        <p:txBody>
          <a:bodyPr wrap="square" rtlCol="0">
            <a:spAutoFit/>
          </a:bodyPr>
          <a:lstStyle/>
          <a:p>
            <a:r>
              <a:rPr lang="en-US" sz="2400" b="1" dirty="0">
                <a:solidFill>
                  <a:srgbClr val="0504C1"/>
                </a:solidFill>
              </a:rPr>
              <a:t>“the overall meta-relative risk of NHL In GBH-exposed individuals was increased by 41% (meta-RR = 1.41, 95% confidence interval: 1.13-1.75).”</a:t>
            </a:r>
          </a:p>
        </p:txBody>
      </p:sp>
      <p:pic>
        <p:nvPicPr>
          <p:cNvPr id="3" name="slide 19">
            <a:hlinkClick r:id="" action="ppaction://media"/>
            <a:extLst>
              <a:ext uri="{FF2B5EF4-FFF2-40B4-BE49-F238E27FC236}">
                <a16:creationId xmlns:a16="http://schemas.microsoft.com/office/drawing/2014/main" id="{45107B1B-606E-4E65-A4B1-20FE683964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94437758"/>
      </p:ext>
    </p:extLst>
  </p:cSld>
  <p:clrMapOvr>
    <a:masterClrMapping/>
  </p:clrMapOvr>
  <mc:AlternateContent xmlns:mc="http://schemas.openxmlformats.org/markup-compatibility/2006" xmlns:p14="http://schemas.microsoft.com/office/powerpoint/2010/main">
    <mc:Choice Requires="p14">
      <p:transition spd="slow" p14:dur="2000" advTm="117891"/>
    </mc:Choice>
    <mc:Fallback xmlns="">
      <p:transition spd="slow" advTm="117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17" objId="3"/>
        <p14:stopEvt time="116907" objId="3"/>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CF4CB-D8D8-1E4E-99E3-2A26149FCC8A}"/>
              </a:ext>
            </a:extLst>
          </p:cNvPr>
          <p:cNvSpPr>
            <a:spLocks noGrp="1"/>
          </p:cNvSpPr>
          <p:nvPr>
            <p:ph type="title"/>
          </p:nvPr>
        </p:nvSpPr>
        <p:spPr/>
        <p:txBody>
          <a:bodyPr>
            <a:normAutofit/>
          </a:bodyPr>
          <a:lstStyle/>
          <a:p>
            <a:pPr algn="ctr"/>
            <a:r>
              <a:rPr lang="en-US" sz="4000" b="1" dirty="0">
                <a:solidFill>
                  <a:srgbClr val="0504C1"/>
                </a:solidFill>
              </a:rPr>
              <a:t>Meta-analysis </a:t>
            </a:r>
          </a:p>
        </p:txBody>
      </p:sp>
      <p:sp>
        <p:nvSpPr>
          <p:cNvPr id="3" name="Content Placeholder 2">
            <a:extLst>
              <a:ext uri="{FF2B5EF4-FFF2-40B4-BE49-F238E27FC236}">
                <a16:creationId xmlns:a16="http://schemas.microsoft.com/office/drawing/2014/main" id="{73ECFEA2-AA70-E948-883C-4E53BA37141C}"/>
              </a:ext>
            </a:extLst>
          </p:cNvPr>
          <p:cNvSpPr>
            <a:spLocks noGrp="1"/>
          </p:cNvSpPr>
          <p:nvPr>
            <p:ph idx="1"/>
          </p:nvPr>
        </p:nvSpPr>
        <p:spPr>
          <a:xfrm>
            <a:off x="838200" y="1690688"/>
            <a:ext cx="10515600" cy="4351338"/>
          </a:xfrm>
        </p:spPr>
        <p:txBody>
          <a:bodyPr>
            <a:normAutofit lnSpcReduction="10000"/>
          </a:bodyPr>
          <a:lstStyle/>
          <a:p>
            <a:pPr marL="0" indent="0">
              <a:buNone/>
            </a:pPr>
            <a:r>
              <a:rPr lang="en-US" dirty="0">
                <a:solidFill>
                  <a:srgbClr val="0504C1"/>
                </a:solidFill>
              </a:rPr>
              <a:t>Technique for combining a number of small studies in order to obtain a more precise &amp; accurate estimate of the relative risk.</a:t>
            </a:r>
          </a:p>
          <a:p>
            <a:pPr marL="0" indent="0">
              <a:buNone/>
            </a:pPr>
            <a:endParaRPr lang="en-US" dirty="0">
              <a:solidFill>
                <a:srgbClr val="0504C1"/>
              </a:solidFill>
            </a:endParaRPr>
          </a:p>
          <a:p>
            <a:pPr marL="0" indent="0">
              <a:buNone/>
            </a:pPr>
            <a:r>
              <a:rPr lang="en-US" dirty="0">
                <a:solidFill>
                  <a:srgbClr val="0504C1"/>
                </a:solidFill>
              </a:rPr>
              <a:t>Originally used to combine results of randomized clinical trials (not observational studies).</a:t>
            </a:r>
          </a:p>
          <a:p>
            <a:pPr marL="0" indent="0">
              <a:buNone/>
            </a:pPr>
            <a:endParaRPr lang="en-US" dirty="0">
              <a:solidFill>
                <a:srgbClr val="0504C1"/>
              </a:solidFill>
            </a:endParaRPr>
          </a:p>
          <a:p>
            <a:pPr marL="0" indent="0">
              <a:buNone/>
            </a:pPr>
            <a:r>
              <a:rPr lang="en-US" dirty="0">
                <a:solidFill>
                  <a:srgbClr val="0504C1"/>
                </a:solidFill>
              </a:rPr>
              <a:t>Results only as good as the data being combined.</a:t>
            </a:r>
          </a:p>
          <a:p>
            <a:pPr marL="0" indent="0">
              <a:buNone/>
            </a:pPr>
            <a:endParaRPr lang="en-US" dirty="0">
              <a:solidFill>
                <a:srgbClr val="0504C1"/>
              </a:solidFill>
            </a:endParaRPr>
          </a:p>
          <a:p>
            <a:pPr marL="0" indent="0">
              <a:buNone/>
            </a:pPr>
            <a:r>
              <a:rPr lang="en-US" dirty="0">
                <a:solidFill>
                  <a:srgbClr val="0504C1"/>
                </a:solidFill>
              </a:rPr>
              <a:t>Studies should be of comparable quality in terms of definitions of exposure and quality of exposure data.</a:t>
            </a:r>
          </a:p>
          <a:p>
            <a:pPr marL="0" indent="0">
              <a:buNone/>
            </a:pPr>
            <a:endParaRPr lang="en-US" sz="2400" dirty="0">
              <a:solidFill>
                <a:srgbClr val="0504C1"/>
              </a:solidFill>
            </a:endParaRPr>
          </a:p>
          <a:p>
            <a:pPr marL="0" indent="0">
              <a:buNone/>
            </a:pPr>
            <a:endParaRPr lang="en-US" sz="2400" dirty="0">
              <a:solidFill>
                <a:srgbClr val="050593"/>
              </a:solidFill>
            </a:endParaRPr>
          </a:p>
          <a:p>
            <a:pPr marL="0" indent="0">
              <a:buNone/>
            </a:pPr>
            <a:endParaRPr lang="en-US" sz="2400" dirty="0"/>
          </a:p>
        </p:txBody>
      </p:sp>
      <p:pic>
        <p:nvPicPr>
          <p:cNvPr id="4" name="slide 20">
            <a:hlinkClick r:id="" action="ppaction://media"/>
            <a:extLst>
              <a:ext uri="{FF2B5EF4-FFF2-40B4-BE49-F238E27FC236}">
                <a16:creationId xmlns:a16="http://schemas.microsoft.com/office/drawing/2014/main" id="{9499605F-A6F9-4DB9-B064-51CF2D98511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474034488"/>
      </p:ext>
    </p:extLst>
  </p:cSld>
  <p:clrMapOvr>
    <a:masterClrMapping/>
  </p:clrMapOvr>
  <mc:AlternateContent xmlns:mc="http://schemas.openxmlformats.org/markup-compatibility/2006" xmlns:p14="http://schemas.microsoft.com/office/powerpoint/2010/main">
    <mc:Choice Requires="p14">
      <p:transition spd="slow" p14:dur="2000" advTm="53569"/>
    </mc:Choice>
    <mc:Fallback xmlns="">
      <p:transition spd="slow" advTm="53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fill="hold" display="0">
                  <p:stCondLst>
                    <p:cond delay="indefinite"/>
                  </p:stCondLst>
                  <p:endCondLst>
                    <p:cond evt="onStopAudio" delay="0">
                      <p:tgtEl>
                        <p:sldTgt/>
                      </p:tgtEl>
                    </p:cond>
                  </p:endCondLst>
                </p:cTn>
                <p:tgtEl>
                  <p:spTgt spid="4"/>
                </p:tgtEl>
              </p:cMediaNode>
            </p:audio>
          </p:childTnLst>
        </p:cTn>
      </p:par>
    </p:tnLst>
    <p:bldLst>
      <p:bldP spid="3" grpId="0" build="p"/>
    </p:bldLst>
  </p:timing>
  <p:extLst>
    <p:ext uri="{E180D4A7-C9FB-4DFB-919C-405C955672EB}">
      <p14:showEvtLst xmlns:p14="http://schemas.microsoft.com/office/powerpoint/2010/main">
        <p14:playEvt time="114" objId="4"/>
        <p14:stopEvt time="52404" objId="4"/>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DF21C-DBBF-4646-98B9-5DBAFE270F40}"/>
              </a:ext>
            </a:extLst>
          </p:cNvPr>
          <p:cNvSpPr>
            <a:spLocks noGrp="1"/>
          </p:cNvSpPr>
          <p:nvPr>
            <p:ph type="title"/>
          </p:nvPr>
        </p:nvSpPr>
        <p:spPr/>
        <p:txBody>
          <a:bodyPr>
            <a:normAutofit/>
          </a:bodyPr>
          <a:lstStyle/>
          <a:p>
            <a:pPr algn="ctr"/>
            <a:r>
              <a:rPr lang="en-US" sz="4000" b="1" dirty="0">
                <a:solidFill>
                  <a:srgbClr val="0504C1"/>
                </a:solidFill>
              </a:rPr>
              <a:t>Issues with Zhang meta-analysis</a:t>
            </a:r>
          </a:p>
        </p:txBody>
      </p:sp>
      <p:sp>
        <p:nvSpPr>
          <p:cNvPr id="3" name="Content Placeholder 2">
            <a:extLst>
              <a:ext uri="{FF2B5EF4-FFF2-40B4-BE49-F238E27FC236}">
                <a16:creationId xmlns:a16="http://schemas.microsoft.com/office/drawing/2014/main" id="{01FDE18F-5A44-EF4B-BD88-FF42AD177C05}"/>
              </a:ext>
            </a:extLst>
          </p:cNvPr>
          <p:cNvSpPr>
            <a:spLocks noGrp="1"/>
          </p:cNvSpPr>
          <p:nvPr>
            <p:ph idx="1"/>
          </p:nvPr>
        </p:nvSpPr>
        <p:spPr>
          <a:xfrm>
            <a:off x="948742" y="1690688"/>
            <a:ext cx="10515600" cy="4091975"/>
          </a:xfrm>
        </p:spPr>
        <p:txBody>
          <a:bodyPr>
            <a:normAutofit fontScale="92500" lnSpcReduction="10000"/>
          </a:bodyPr>
          <a:lstStyle/>
          <a:p>
            <a:pPr marL="0" indent="0">
              <a:buNone/>
            </a:pPr>
            <a:r>
              <a:rPr lang="en-US" sz="2400" dirty="0">
                <a:solidFill>
                  <a:srgbClr val="0504C1"/>
                </a:solidFill>
              </a:rPr>
              <a:t>Combined 5 case-control studies with AHS prospective study.</a:t>
            </a:r>
          </a:p>
          <a:p>
            <a:pPr marL="0" indent="0">
              <a:buNone/>
            </a:pPr>
            <a:endParaRPr lang="en-US" sz="2400" dirty="0">
              <a:solidFill>
                <a:srgbClr val="0504C1"/>
              </a:solidFill>
            </a:endParaRPr>
          </a:p>
          <a:p>
            <a:pPr marL="0" indent="0">
              <a:buNone/>
            </a:pPr>
            <a:r>
              <a:rPr lang="en-US" sz="2400" dirty="0">
                <a:solidFill>
                  <a:srgbClr val="0504C1"/>
                </a:solidFill>
              </a:rPr>
              <a:t>But in case-control studies, few cases had exposure to glyphosate (5%). Also, bias is likely a problem.</a:t>
            </a:r>
          </a:p>
          <a:p>
            <a:pPr marL="0" indent="0">
              <a:buNone/>
            </a:pPr>
            <a:endParaRPr lang="en-US" sz="2400" dirty="0">
              <a:solidFill>
                <a:srgbClr val="0504C1"/>
              </a:solidFill>
            </a:endParaRPr>
          </a:p>
          <a:p>
            <a:pPr marL="0" indent="0">
              <a:buNone/>
            </a:pPr>
            <a:r>
              <a:rPr lang="en-US" sz="2400" dirty="0">
                <a:solidFill>
                  <a:srgbClr val="0504C1"/>
                </a:solidFill>
              </a:rPr>
              <a:t>Issue 1:	Was it wise to combine such very different studies?</a:t>
            </a:r>
          </a:p>
          <a:p>
            <a:pPr marL="0" indent="0">
              <a:buNone/>
            </a:pPr>
            <a:endParaRPr lang="en-US" sz="2400" dirty="0">
              <a:solidFill>
                <a:srgbClr val="0504C1"/>
              </a:solidFill>
            </a:endParaRPr>
          </a:p>
          <a:p>
            <a:pPr marL="0" indent="0">
              <a:buNone/>
            </a:pPr>
            <a:r>
              <a:rPr lang="en-US" sz="2400" dirty="0">
                <a:solidFill>
                  <a:srgbClr val="0504C1"/>
                </a:solidFill>
              </a:rPr>
              <a:t>Issue 2:	Zhang selected only 1 of 5 risk estimates from the AHS</a:t>
            </a:r>
          </a:p>
          <a:p>
            <a:pPr marL="0" indent="0">
              <a:buNone/>
            </a:pPr>
            <a:r>
              <a:rPr lang="en-US" sz="2400" dirty="0">
                <a:solidFill>
                  <a:srgbClr val="0504C1"/>
                </a:solidFill>
              </a:rPr>
              <a:t> 	-- that for 20 year lag. This group had a relative risk of 1.12. All other estimates   	were &lt;1.0.  Use of the other estimates would have led to a smaller and non-	significant summary result.</a:t>
            </a:r>
          </a:p>
          <a:p>
            <a:pPr marL="0" indent="0">
              <a:buNone/>
            </a:pPr>
            <a:endParaRPr lang="en-US" sz="2000" dirty="0">
              <a:solidFill>
                <a:srgbClr val="050593"/>
              </a:solidFill>
            </a:endParaRPr>
          </a:p>
          <a:p>
            <a:pPr marL="0" indent="0">
              <a:buNone/>
            </a:pPr>
            <a:endParaRPr lang="en-US" sz="2000" dirty="0">
              <a:solidFill>
                <a:srgbClr val="050593"/>
              </a:solidFill>
            </a:endParaRPr>
          </a:p>
          <a:p>
            <a:pPr marL="0" indent="0">
              <a:buNone/>
            </a:pPr>
            <a:endParaRPr lang="en-US" sz="2000" dirty="0">
              <a:solidFill>
                <a:srgbClr val="050593"/>
              </a:solidFill>
            </a:endParaRPr>
          </a:p>
          <a:p>
            <a:pPr marL="0" indent="0">
              <a:buNone/>
            </a:pPr>
            <a:endParaRPr lang="en-US" sz="2000" dirty="0">
              <a:solidFill>
                <a:srgbClr val="050593"/>
              </a:solidFill>
            </a:endParaRPr>
          </a:p>
          <a:p>
            <a:pPr marL="0" indent="0">
              <a:buNone/>
            </a:pPr>
            <a:endParaRPr lang="en-US" sz="2000" dirty="0">
              <a:solidFill>
                <a:srgbClr val="050593"/>
              </a:solidFill>
            </a:endParaRPr>
          </a:p>
          <a:p>
            <a:pPr marL="0" indent="0">
              <a:buNone/>
            </a:pPr>
            <a:endParaRPr lang="en-US" sz="2400" dirty="0">
              <a:solidFill>
                <a:srgbClr val="050593"/>
              </a:solidFill>
            </a:endParaRPr>
          </a:p>
          <a:p>
            <a:pPr marL="0" indent="0">
              <a:buNone/>
            </a:pPr>
            <a:endParaRPr lang="en-US" dirty="0"/>
          </a:p>
        </p:txBody>
      </p:sp>
      <p:pic>
        <p:nvPicPr>
          <p:cNvPr id="4" name="slide 21">
            <a:hlinkClick r:id="" action="ppaction://media"/>
            <a:extLst>
              <a:ext uri="{FF2B5EF4-FFF2-40B4-BE49-F238E27FC236}">
                <a16:creationId xmlns:a16="http://schemas.microsoft.com/office/drawing/2014/main" id="{FD5EDBB4-EDB2-460C-AB93-26EEC8D5F8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48835058"/>
      </p:ext>
    </p:extLst>
  </p:cSld>
  <p:clrMapOvr>
    <a:masterClrMapping/>
  </p:clrMapOvr>
  <mc:AlternateContent xmlns:mc="http://schemas.openxmlformats.org/markup-compatibility/2006" xmlns:p14="http://schemas.microsoft.com/office/powerpoint/2010/main">
    <mc:Choice Requires="p14">
      <p:transition spd="slow" p14:dur="2000" advTm="97836"/>
    </mc:Choice>
    <mc:Fallback xmlns="">
      <p:transition spd="slow" advTm="97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6" objId="4"/>
        <p14:stopEvt time="96766" objId="4"/>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D7866-95F3-0C4B-8B56-08EAC9D01542}"/>
              </a:ext>
            </a:extLst>
          </p:cNvPr>
          <p:cNvSpPr>
            <a:spLocks noGrp="1"/>
          </p:cNvSpPr>
          <p:nvPr>
            <p:ph type="title"/>
          </p:nvPr>
        </p:nvSpPr>
        <p:spPr/>
        <p:txBody>
          <a:bodyPr>
            <a:normAutofit/>
          </a:bodyPr>
          <a:lstStyle/>
          <a:p>
            <a:pPr algn="ctr"/>
            <a:r>
              <a:rPr lang="en-US" sz="4000" b="1" dirty="0">
                <a:solidFill>
                  <a:srgbClr val="0504C1"/>
                </a:solidFill>
              </a:rPr>
              <a:t>Zhang et al. justifications</a:t>
            </a:r>
          </a:p>
        </p:txBody>
      </p:sp>
      <p:sp>
        <p:nvSpPr>
          <p:cNvPr id="3" name="Content Placeholder 2">
            <a:extLst>
              <a:ext uri="{FF2B5EF4-FFF2-40B4-BE49-F238E27FC236}">
                <a16:creationId xmlns:a16="http://schemas.microsoft.com/office/drawing/2014/main" id="{FEE373BD-A17B-D746-A99C-62A2C8A192C0}"/>
              </a:ext>
            </a:extLst>
          </p:cNvPr>
          <p:cNvSpPr>
            <a:spLocks noGrp="1"/>
          </p:cNvSpPr>
          <p:nvPr>
            <p:ph idx="1"/>
          </p:nvPr>
        </p:nvSpPr>
        <p:spPr/>
        <p:txBody>
          <a:bodyPr>
            <a:normAutofit fontScale="62500" lnSpcReduction="20000"/>
          </a:bodyPr>
          <a:lstStyle/>
          <a:p>
            <a:pPr marL="0" indent="0">
              <a:buNone/>
            </a:pPr>
            <a:r>
              <a:rPr lang="en-US" sz="3200" dirty="0">
                <a:solidFill>
                  <a:srgbClr val="0504C1"/>
                </a:solidFill>
              </a:rPr>
              <a:t>“a priori hypothesis:” relatively high exposure group and long latency should show an association with NHL.  </a:t>
            </a:r>
          </a:p>
          <a:p>
            <a:endParaRPr lang="en-US" sz="2400" dirty="0">
              <a:solidFill>
                <a:srgbClr val="050593"/>
              </a:solidFill>
            </a:endParaRPr>
          </a:p>
          <a:p>
            <a:pPr marL="0" indent="0">
              <a:buNone/>
            </a:pPr>
            <a:r>
              <a:rPr lang="en-US" sz="3200" dirty="0">
                <a:solidFill>
                  <a:srgbClr val="0504C1"/>
                </a:solidFill>
              </a:rPr>
              <a:t>Breaks down because:</a:t>
            </a:r>
          </a:p>
          <a:p>
            <a:endParaRPr lang="en-US" sz="2400" dirty="0">
              <a:solidFill>
                <a:srgbClr val="050593"/>
              </a:solidFill>
            </a:endParaRPr>
          </a:p>
          <a:p>
            <a:pPr marL="0" indent="0">
              <a:buNone/>
            </a:pPr>
            <a:r>
              <a:rPr lang="en-US" sz="3400" dirty="0">
                <a:solidFill>
                  <a:srgbClr val="0504C1"/>
                </a:solidFill>
              </a:rPr>
              <a:t>1) AHS does not support the hypothesis</a:t>
            </a:r>
            <a:endParaRPr lang="en-US" sz="2900" dirty="0">
              <a:solidFill>
                <a:srgbClr val="0504C1"/>
              </a:solidFill>
            </a:endParaRPr>
          </a:p>
          <a:p>
            <a:pPr marL="0" indent="0">
              <a:buNone/>
            </a:pPr>
            <a:r>
              <a:rPr lang="en-US" sz="3400" dirty="0">
                <a:solidFill>
                  <a:srgbClr val="0504C1"/>
                </a:solidFill>
              </a:rPr>
              <a:t>2) choice of long latency for NHL is not supported in the literature</a:t>
            </a:r>
          </a:p>
          <a:p>
            <a:pPr marL="0" indent="0">
              <a:buNone/>
            </a:pPr>
            <a:r>
              <a:rPr lang="en-US" sz="3400" dirty="0">
                <a:solidFill>
                  <a:srgbClr val="0504C1"/>
                </a:solidFill>
              </a:rPr>
              <a:t>3) can’t ignore the differences in quality between c/c studies and AHS.</a:t>
            </a:r>
          </a:p>
          <a:p>
            <a:endParaRPr lang="en-US" sz="2400" dirty="0">
              <a:solidFill>
                <a:srgbClr val="0504C1"/>
              </a:solidFill>
            </a:endParaRPr>
          </a:p>
          <a:p>
            <a:pPr marL="0" indent="0">
              <a:buNone/>
            </a:pPr>
            <a:r>
              <a:rPr lang="en-US" sz="2900" dirty="0">
                <a:solidFill>
                  <a:srgbClr val="0504C1"/>
                </a:solidFill>
              </a:rPr>
              <a:t>The AHS results contradict the hypothesis that higher exposure should be visible in the most heavily exposed group.  AHS shows no association at any level of exposure nor any trend with increasing exposure in the 20-latency group or for any other of the 4 latency groups.</a:t>
            </a:r>
          </a:p>
          <a:p>
            <a:pPr marL="0" indent="0">
              <a:buNone/>
            </a:pPr>
            <a:endParaRPr lang="en-US" sz="2400" i="1" dirty="0">
              <a:solidFill>
                <a:srgbClr val="0504C1"/>
              </a:solidFill>
            </a:endParaRPr>
          </a:p>
          <a:p>
            <a:pPr marL="0" indent="0">
              <a:buNone/>
            </a:pPr>
            <a:r>
              <a:rPr lang="en-US" sz="3200" dirty="0">
                <a:solidFill>
                  <a:srgbClr val="0504C1"/>
                </a:solidFill>
              </a:rPr>
              <a:t>If by far the highest-quality study (AHS) does not support the hypothesis, this needs to be acknowledged.</a:t>
            </a:r>
          </a:p>
          <a:p>
            <a:pPr marL="0" indent="0">
              <a:buNone/>
            </a:pPr>
            <a:endParaRPr lang="en-US" sz="2400" dirty="0">
              <a:solidFill>
                <a:srgbClr val="0504C1"/>
              </a:solidFill>
            </a:endParaRPr>
          </a:p>
          <a:p>
            <a:endParaRPr lang="en-US" sz="2000" dirty="0"/>
          </a:p>
        </p:txBody>
      </p:sp>
      <p:pic>
        <p:nvPicPr>
          <p:cNvPr id="4" name="slide 22">
            <a:hlinkClick r:id="" action="ppaction://media"/>
            <a:extLst>
              <a:ext uri="{FF2B5EF4-FFF2-40B4-BE49-F238E27FC236}">
                <a16:creationId xmlns:a16="http://schemas.microsoft.com/office/drawing/2014/main" id="{90278D99-B577-4EBF-BF83-CD0D412085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59964149"/>
      </p:ext>
    </p:extLst>
  </p:cSld>
  <p:clrMapOvr>
    <a:masterClrMapping/>
  </p:clrMapOvr>
  <mc:AlternateContent xmlns:mc="http://schemas.openxmlformats.org/markup-compatibility/2006" xmlns:p14="http://schemas.microsoft.com/office/powerpoint/2010/main">
    <mc:Choice Requires="p14">
      <p:transition spd="slow" p14:dur="2000" advTm="117509"/>
    </mc:Choice>
    <mc:Fallback xmlns="">
      <p:transition spd="slow" advTm="11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1224" x="95250" y="646113"/>
          <p14:tracePt t="101228" x="176213" y="709613"/>
          <p14:tracePt t="101239" x="239713" y="757238"/>
          <p14:tracePt t="101249" x="287338" y="804863"/>
          <p14:tracePt t="101255" x="327025" y="828675"/>
          <p14:tracePt t="101264" x="366713" y="852488"/>
          <p14:tracePt t="101272" x="390525" y="869950"/>
          <p14:tracePt t="101281" x="398463" y="869950"/>
          <p14:tracePt t="101291" x="406400" y="877888"/>
          <p14:tracePt t="101306" x="406400" y="885825"/>
          <p14:tracePt t="101430" x="406400" y="893763"/>
          <p14:tracePt t="101440" x="406400" y="917575"/>
          <p14:tracePt t="101450" x="406400" y="957263"/>
          <p14:tracePt t="101456" x="406400" y="989013"/>
          <p14:tracePt t="101466" x="406400" y="1012825"/>
          <p14:tracePt t="101470" x="406400" y="1060450"/>
          <p14:tracePt t="101480" x="406400" y="1123950"/>
          <p14:tracePt t="101490" x="414338" y="1155700"/>
          <p14:tracePt t="101496" x="422275" y="1220788"/>
          <p14:tracePt t="101506" x="430213" y="1268413"/>
          <p14:tracePt t="101512" x="446088" y="1331913"/>
          <p14:tracePt t="101522" x="461963" y="1403350"/>
          <p14:tracePt t="101532" x="485775" y="1466850"/>
          <p14:tracePt t="101536" x="509588" y="1547813"/>
          <p14:tracePt t="101546" x="550863" y="1658938"/>
          <p14:tracePt t="101552" x="590550" y="1730375"/>
          <p14:tracePt t="101562" x="646113" y="1833563"/>
          <p14:tracePt t="101572" x="701675" y="1922463"/>
          <p14:tracePt t="101576" x="749300" y="2001838"/>
          <p14:tracePt t="101586" x="796925" y="2089150"/>
          <p14:tracePt t="101592" x="836613" y="2160588"/>
          <p14:tracePt t="101603" x="885825" y="2265363"/>
          <p14:tracePt t="101613" x="933450" y="2328863"/>
          <p14:tracePt t="101618" x="981075" y="2408238"/>
          <p14:tracePt t="101627" x="1004888" y="2463800"/>
          <p14:tracePt t="101633" x="1044575" y="2511425"/>
          <p14:tracePt t="101643" x="1060450" y="2551113"/>
          <p14:tracePt t="101652" x="1092200" y="2592388"/>
          <p14:tracePt t="101659" x="1116013" y="2640013"/>
          <p14:tracePt t="101669" x="1155700" y="2687638"/>
          <p14:tracePt t="101673" x="1203325" y="2735263"/>
          <p14:tracePt t="101683" x="1260475" y="2782888"/>
          <p14:tracePt t="101692" x="1308100" y="2846388"/>
          <p14:tracePt t="101698" x="1355725" y="2878138"/>
          <p14:tracePt t="101709" x="1403350" y="2927350"/>
          <p14:tracePt t="101713" x="1474788" y="2982913"/>
          <p14:tracePt t="101724" x="1554163" y="3054350"/>
          <p14:tracePt t="101733" x="1635125" y="3125788"/>
          <p14:tracePt t="101739" x="1698625" y="3181350"/>
          <p14:tracePt t="101749" x="1762125" y="3236913"/>
          <p14:tracePt t="101756" x="1857375" y="3317875"/>
          <p14:tracePt t="101765" x="1962150" y="3381375"/>
          <p14:tracePt t="101775" x="2057400" y="3460750"/>
          <p14:tracePt t="101779" x="2168525" y="3524250"/>
          <p14:tracePt t="101789" x="2247900" y="3579813"/>
          <p14:tracePt t="101795" x="2368550" y="3660775"/>
          <p14:tracePt t="101806" x="2455863" y="3716338"/>
          <p14:tracePt t="101815" x="2559050" y="3771900"/>
          <p14:tracePt t="101819" x="2719388" y="3851275"/>
          <p14:tracePt t="101829" x="2774950" y="3875088"/>
          <p14:tracePt t="101835" x="2830513" y="3883025"/>
          <p14:tracePt t="101845" x="2862263" y="3898900"/>
          <p14:tracePt t="101856" x="2878138" y="3898900"/>
          <p14:tracePt t="101859" x="2894013" y="3898900"/>
          <p14:tracePt t="101869" x="2901950" y="3898900"/>
          <p14:tracePt t="101974" x="2894013" y="3906838"/>
          <p14:tracePt t="102332" x="2894013" y="3890963"/>
          <p14:tracePt t="102344" x="2909888" y="3835400"/>
          <p14:tracePt t="102348" x="2909888" y="3787775"/>
          <p14:tracePt t="102358" x="2917825" y="3756025"/>
          <p14:tracePt t="102364" x="2925763" y="3724275"/>
          <p14:tracePt t="102374" x="2957513" y="3668713"/>
          <p14:tracePt t="102384" x="2998788" y="3613150"/>
          <p14:tracePt t="102388" x="3062288" y="3556000"/>
          <p14:tracePt t="102398" x="3133725" y="3492500"/>
          <p14:tracePt t="102404" x="3213100" y="3429000"/>
          <p14:tracePt t="102414" x="3284538" y="3381375"/>
          <p14:tracePt t="102424" x="3365500" y="3325813"/>
          <p14:tracePt t="102428" x="3444875" y="3270250"/>
          <p14:tracePt t="102438" x="3524250" y="3228975"/>
          <p14:tracePt t="102444" x="3603625" y="3181350"/>
          <p14:tracePt t="102455" x="3684588" y="3125788"/>
          <p14:tracePt t="102464" x="3771900" y="3070225"/>
          <p14:tracePt t="102471" x="3843338" y="3014663"/>
          <p14:tracePt t="102481" x="3898900" y="2974975"/>
          <p14:tracePt t="102485" x="3946525" y="2935288"/>
          <p14:tracePt t="102495" x="3986213" y="2894013"/>
          <p14:tracePt t="102505" x="4027488" y="2846388"/>
          <p14:tracePt t="102511" x="4067175" y="2806700"/>
          <p14:tracePt t="102521" x="4106863" y="2767013"/>
          <p14:tracePt t="102526" x="4154488" y="2719388"/>
          <p14:tracePt t="102537" x="4202113" y="2679700"/>
          <p14:tracePt t="102545" x="4265613" y="2640013"/>
          <p14:tracePt t="102551" x="4313238" y="2600325"/>
          <p14:tracePt t="102561" x="4352925" y="2566988"/>
          <p14:tracePt t="102567" x="4378325" y="2535238"/>
          <p14:tracePt t="102577" x="4402138" y="2519363"/>
          <p14:tracePt t="102587" x="4418013" y="2487613"/>
          <p14:tracePt t="102591" x="4441825" y="2471738"/>
          <p14:tracePt t="102601" x="4457700" y="2455863"/>
          <p14:tracePt t="102607" x="4465638" y="2439988"/>
          <p14:tracePt t="102617" x="4473575" y="2439988"/>
          <p14:tracePt t="102626" x="4481513" y="2424113"/>
          <p14:tracePt t="102726" x="4465638" y="2424113"/>
          <p14:tracePt t="102732" x="4441825" y="2424113"/>
          <p14:tracePt t="102742" x="4418013" y="2424113"/>
          <p14:tracePt t="102746" x="4394200" y="2424113"/>
          <p14:tracePt t="102756" x="4378325" y="2424113"/>
          <p14:tracePt t="102768" x="4370388" y="2424113"/>
          <p14:tracePt t="102808" x="4362450" y="2424113"/>
          <p14:tracePt t="102818" x="4352925" y="2424113"/>
          <p14:tracePt t="102832" x="4344988" y="2424113"/>
          <p14:tracePt t="102849" x="4337050" y="2424113"/>
          <p14:tracePt t="102859" x="4329113" y="2424113"/>
          <p14:tracePt t="102865" x="4321175" y="2424113"/>
          <p14:tracePt t="102874" x="4313238" y="2424113"/>
          <p14:tracePt t="102882" x="4297363" y="2424113"/>
          <p14:tracePt t="102891" x="4281488" y="2424113"/>
          <p14:tracePt t="102899" x="4265613" y="2416175"/>
          <p14:tracePt t="102905" x="4241800" y="2408238"/>
          <p14:tracePt t="102914" x="4225925" y="2400300"/>
          <p14:tracePt t="102920" x="4194175" y="2400300"/>
          <p14:tracePt t="102930" x="4178300" y="2400300"/>
          <p14:tracePt t="102940" x="4154488" y="2400300"/>
          <p14:tracePt t="102944" x="4146550" y="2400300"/>
          <p14:tracePt t="102954" x="4130675" y="2392363"/>
          <p14:tracePt t="102960" x="4122738" y="2384425"/>
          <p14:tracePt t="102970" x="4114800" y="2384425"/>
          <p14:tracePt t="102984" x="4106863" y="2384425"/>
          <p14:tracePt t="102996" x="4098925" y="2384425"/>
          <p14:tracePt t="103001" x="4083050" y="2376488"/>
          <p14:tracePt t="103011" x="4067175" y="2368550"/>
          <p14:tracePt t="103015" x="4035425" y="2344738"/>
          <p14:tracePt t="103026" x="4019550" y="2336800"/>
          <p14:tracePt t="103035" x="4002088" y="2312988"/>
          <p14:tracePt t="103041" x="3978275" y="2289175"/>
          <p14:tracePt t="103051" x="3946525" y="2249488"/>
          <p14:tracePt t="103058" x="3938588" y="2233613"/>
          <p14:tracePt t="103067" x="3906838" y="2184400"/>
          <p14:tracePt t="103077" x="3883025" y="2144713"/>
          <p14:tracePt t="103081" x="3851275" y="2041525"/>
          <p14:tracePt t="103091" x="3811588" y="1946275"/>
          <p14:tracePt t="103097" x="3771900" y="1801813"/>
          <p14:tracePt t="103108" x="3724275" y="1690688"/>
          <p14:tracePt t="103117" x="3700463" y="1603375"/>
          <p14:tracePt t="103124" x="3651250" y="1482725"/>
          <p14:tracePt t="103133" x="3587750" y="1363663"/>
          <p14:tracePt t="103137" x="3532188" y="1260475"/>
          <p14:tracePt t="103147" x="3476625" y="1155700"/>
          <p14:tracePt t="103158" x="3421063" y="1052513"/>
          <p14:tracePt t="103163" x="3349625" y="925513"/>
          <p14:tracePt t="103174" x="3252788" y="781050"/>
          <p14:tracePt t="103177" x="3181350" y="654050"/>
          <p14:tracePt t="103187" x="3125788" y="574675"/>
          <p14:tracePt t="103197" x="3078163" y="501650"/>
          <p14:tracePt t="103203" x="3030538" y="430213"/>
          <p14:tracePt t="103213" x="2990850" y="382588"/>
          <p14:tracePt t="103217" x="2949575" y="327025"/>
          <p14:tracePt t="103227" x="2909888" y="279400"/>
          <p14:tracePt t="103237" x="2886075" y="239713"/>
          <p14:tracePt t="103245" x="2862263" y="215900"/>
          <p14:tracePt t="103253" x="2838450" y="184150"/>
          <p14:tracePt t="103261" x="2830513" y="176213"/>
          <p14:tracePt t="103269" x="2822575" y="158750"/>
          <p14:tracePt t="103279" x="2814638" y="142875"/>
          <p14:tracePt t="103293" x="2806700" y="134938"/>
          <p14:tracePt t="103299" x="2798763" y="119063"/>
          <p14:tracePt t="103319" x="2782888" y="103188"/>
          <p14:tracePt t="103324" x="2774950" y="95250"/>
          <p14:tracePt t="103335" x="2767013" y="95250"/>
          <p14:tracePt t="103524" x="2759075" y="95250"/>
          <p14:tracePt t="103534" x="2727325" y="95250"/>
          <p14:tracePt t="103540" x="2711450" y="95250"/>
          <p14:tracePt t="103551" x="2695575" y="95250"/>
          <p14:tracePt t="103555" x="2687638" y="95250"/>
          <p14:tracePt t="103564" x="2679700" y="95250"/>
          <p14:tracePt t="103575" x="2679700" y="103188"/>
          <p14:tracePt t="103581" x="2671763" y="103188"/>
          <p14:tracePt t="103597" x="2663825" y="103188"/>
          <p14:tracePt t="103608" x="2655888" y="103188"/>
          <p14:tracePt t="103611" x="2655888" y="111125"/>
          <p14:tracePt t="103627" x="2647950" y="111125"/>
          <p14:tracePt t="103637" x="2640013" y="111125"/>
          <p14:tracePt t="104670" x="2632075" y="111125"/>
          <p14:tracePt t="104680" x="2606675" y="111125"/>
          <p14:tracePt t="104690" x="2582863" y="111125"/>
          <p14:tracePt t="104696" x="2559050" y="111125"/>
          <p14:tracePt t="104707" x="2519363" y="111125"/>
          <p14:tracePt t="104710" x="2487613" y="111125"/>
          <p14:tracePt t="104720" x="2455863" y="103188"/>
          <p14:tracePt t="104732" x="2432050" y="95250"/>
          <p14:tracePt t="104736" x="2408238" y="95250"/>
          <p14:tracePt t="104747" x="2384425" y="87313"/>
          <p14:tracePt t="104753" x="2352675" y="71438"/>
          <p14:tracePt t="104763" x="2328863" y="63500"/>
          <p14:tracePt t="104773" x="2312988" y="63500"/>
          <p14:tracePt t="104779" x="2312988" y="55563"/>
          <p14:tracePt t="104787" x="2305050" y="55563"/>
          <p14:tracePt t="104808" x="2305050" y="47625"/>
          <p14:tracePt t="104833" x="2305050" y="39688"/>
          <p14:tracePt t="104847" x="2305050" y="23813"/>
          <p14:tracePt t="104853" x="2305050" y="15875"/>
          <p14:tracePt t="104863" x="2305050" y="0"/>
        </p14:tracePtLst>
      </p14:laserTraceLst>
    </p:ext>
    <p:ext uri="{E180D4A7-C9FB-4DFB-919C-405C955672EB}">
      <p14:showEvtLst xmlns:p14="http://schemas.microsoft.com/office/powerpoint/2010/main">
        <p14:playEvt time="102" objId="4"/>
        <p14:stopEvt time="116707" objId="4"/>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290F03A-66EA-F341-B357-41538D0FA4C8}"/>
              </a:ext>
            </a:extLst>
          </p:cNvPr>
          <p:cNvPicPr>
            <a:picLocks noGrp="1" noChangeAspect="1"/>
          </p:cNvPicPr>
          <p:nvPr>
            <p:ph idx="1"/>
          </p:nvPr>
        </p:nvPicPr>
        <p:blipFill>
          <a:blip r:embed="rId4"/>
          <a:stretch>
            <a:fillRect/>
          </a:stretch>
        </p:blipFill>
        <p:spPr>
          <a:xfrm>
            <a:off x="565001" y="583461"/>
            <a:ext cx="6654800" cy="1714500"/>
          </a:xfrm>
          <a:prstGeom prst="rect">
            <a:avLst/>
          </a:prstGeom>
        </p:spPr>
      </p:pic>
      <p:pic>
        <p:nvPicPr>
          <p:cNvPr id="7" name="Picture 6">
            <a:extLst>
              <a:ext uri="{FF2B5EF4-FFF2-40B4-BE49-F238E27FC236}">
                <a16:creationId xmlns:a16="http://schemas.microsoft.com/office/drawing/2014/main" id="{385D22A5-9D82-624A-A19A-BC70E746C621}"/>
              </a:ext>
            </a:extLst>
          </p:cNvPr>
          <p:cNvPicPr>
            <a:picLocks noChangeAspect="1"/>
          </p:cNvPicPr>
          <p:nvPr/>
        </p:nvPicPr>
        <p:blipFill>
          <a:blip r:embed="rId5"/>
          <a:stretch>
            <a:fillRect/>
          </a:stretch>
        </p:blipFill>
        <p:spPr>
          <a:xfrm>
            <a:off x="1963479" y="2516297"/>
            <a:ext cx="6205279" cy="1426535"/>
          </a:xfrm>
          <a:prstGeom prst="rect">
            <a:avLst/>
          </a:prstGeom>
        </p:spPr>
      </p:pic>
      <p:pic>
        <p:nvPicPr>
          <p:cNvPr id="9" name="Picture 8">
            <a:extLst>
              <a:ext uri="{FF2B5EF4-FFF2-40B4-BE49-F238E27FC236}">
                <a16:creationId xmlns:a16="http://schemas.microsoft.com/office/drawing/2014/main" id="{1E407F01-68F0-A344-AACD-9F2349FCB193}"/>
              </a:ext>
            </a:extLst>
          </p:cNvPr>
          <p:cNvPicPr>
            <a:picLocks noChangeAspect="1"/>
          </p:cNvPicPr>
          <p:nvPr/>
        </p:nvPicPr>
        <p:blipFill>
          <a:blip r:embed="rId6"/>
          <a:stretch>
            <a:fillRect/>
          </a:stretch>
        </p:blipFill>
        <p:spPr>
          <a:xfrm>
            <a:off x="3231559" y="4161168"/>
            <a:ext cx="5473700" cy="1714500"/>
          </a:xfrm>
          <a:prstGeom prst="rect">
            <a:avLst/>
          </a:prstGeom>
        </p:spPr>
      </p:pic>
      <p:pic>
        <p:nvPicPr>
          <p:cNvPr id="5" name="slide 23">
            <a:hlinkClick r:id="" action="ppaction://media"/>
            <a:extLst>
              <a:ext uri="{FF2B5EF4-FFF2-40B4-BE49-F238E27FC236}">
                <a16:creationId xmlns:a16="http://schemas.microsoft.com/office/drawing/2014/main" id="{F68533A2-33F9-465A-9ECC-36A5AF681B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86400" y="5875668"/>
            <a:ext cx="609600" cy="609600"/>
          </a:xfrm>
          <a:prstGeom prst="rect">
            <a:avLst/>
          </a:prstGeom>
        </p:spPr>
      </p:pic>
      <p:pic>
        <p:nvPicPr>
          <p:cNvPr id="3" name="Picture 2">
            <a:extLst>
              <a:ext uri="{FF2B5EF4-FFF2-40B4-BE49-F238E27FC236}">
                <a16:creationId xmlns:a16="http://schemas.microsoft.com/office/drawing/2014/main" id="{6042D82E-16A3-4A93-AC22-50D2366D0E50}"/>
              </a:ext>
            </a:extLst>
          </p:cNvPr>
          <p:cNvPicPr>
            <a:picLocks noChangeAspect="1"/>
          </p:cNvPicPr>
          <p:nvPr/>
        </p:nvPicPr>
        <p:blipFill>
          <a:blip r:embed="rId8"/>
          <a:stretch>
            <a:fillRect/>
          </a:stretch>
        </p:blipFill>
        <p:spPr>
          <a:xfrm>
            <a:off x="3759221" y="2387563"/>
            <a:ext cx="1015960" cy="1610669"/>
          </a:xfrm>
          <a:prstGeom prst="rect">
            <a:avLst/>
          </a:prstGeom>
        </p:spPr>
      </p:pic>
      <p:sp>
        <p:nvSpPr>
          <p:cNvPr id="8" name="Rectangle 7">
            <a:extLst>
              <a:ext uri="{FF2B5EF4-FFF2-40B4-BE49-F238E27FC236}">
                <a16:creationId xmlns:a16="http://schemas.microsoft.com/office/drawing/2014/main" id="{4D7BB07D-1F72-46FF-B45F-71D52015C78C}"/>
              </a:ext>
            </a:extLst>
          </p:cNvPr>
          <p:cNvSpPr/>
          <p:nvPr/>
        </p:nvSpPr>
        <p:spPr>
          <a:xfrm>
            <a:off x="6294463" y="2011679"/>
            <a:ext cx="2125491" cy="4230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A81B21-D40B-4259-9656-A949C9C42686}"/>
              </a:ext>
            </a:extLst>
          </p:cNvPr>
          <p:cNvPicPr>
            <a:picLocks noChangeAspect="1"/>
          </p:cNvPicPr>
          <p:nvPr/>
        </p:nvPicPr>
        <p:blipFill>
          <a:blip r:embed="rId9"/>
          <a:stretch>
            <a:fillRect/>
          </a:stretch>
        </p:blipFill>
        <p:spPr>
          <a:xfrm>
            <a:off x="1910336" y="4126991"/>
            <a:ext cx="909044" cy="1578865"/>
          </a:xfrm>
          <a:prstGeom prst="rect">
            <a:avLst/>
          </a:prstGeom>
        </p:spPr>
      </p:pic>
      <p:sp>
        <p:nvSpPr>
          <p:cNvPr id="13" name="Title 1">
            <a:extLst>
              <a:ext uri="{FF2B5EF4-FFF2-40B4-BE49-F238E27FC236}">
                <a16:creationId xmlns:a16="http://schemas.microsoft.com/office/drawing/2014/main" id="{6A8C91CE-F707-46CC-A4F0-C9E29082691C}"/>
              </a:ext>
            </a:extLst>
          </p:cNvPr>
          <p:cNvSpPr>
            <a:spLocks noGrp="1"/>
          </p:cNvSpPr>
          <p:nvPr>
            <p:ph type="title"/>
          </p:nvPr>
        </p:nvSpPr>
        <p:spPr>
          <a:xfrm>
            <a:off x="533400" y="-336647"/>
            <a:ext cx="10515600" cy="1325563"/>
          </a:xfrm>
        </p:spPr>
        <p:txBody>
          <a:bodyPr>
            <a:normAutofit/>
          </a:bodyPr>
          <a:lstStyle/>
          <a:p>
            <a:r>
              <a:rPr lang="en-US" sz="2800" b="1" dirty="0">
                <a:solidFill>
                  <a:srgbClr val="0504C1"/>
                </a:solidFill>
              </a:rPr>
              <a:t>Association of glyphosate exposure with NHL for latency</a:t>
            </a:r>
          </a:p>
        </p:txBody>
      </p:sp>
      <p:sp>
        <p:nvSpPr>
          <p:cNvPr id="14" name="TextBox 13">
            <a:extLst>
              <a:ext uri="{FF2B5EF4-FFF2-40B4-BE49-F238E27FC236}">
                <a16:creationId xmlns:a16="http://schemas.microsoft.com/office/drawing/2014/main" id="{ED27E8AA-7394-4B6A-AB0B-E6F68E6851E4}"/>
              </a:ext>
            </a:extLst>
          </p:cNvPr>
          <p:cNvSpPr txBox="1"/>
          <p:nvPr/>
        </p:nvSpPr>
        <p:spPr>
          <a:xfrm>
            <a:off x="6533064" y="513934"/>
            <a:ext cx="1561325" cy="4524315"/>
          </a:xfrm>
          <a:prstGeom prst="rect">
            <a:avLst/>
          </a:prstGeom>
          <a:noFill/>
        </p:spPr>
        <p:txBody>
          <a:bodyPr wrap="none" rtlCol="0">
            <a:spAutoFit/>
          </a:bodyPr>
          <a:lstStyle/>
          <a:p>
            <a:r>
              <a:rPr lang="en-US" dirty="0"/>
              <a:t>Latency  group</a:t>
            </a:r>
          </a:p>
          <a:p>
            <a:endParaRPr lang="en-US" dirty="0"/>
          </a:p>
          <a:p>
            <a:endParaRPr lang="en-US" dirty="0"/>
          </a:p>
          <a:p>
            <a:r>
              <a:rPr lang="en-US" dirty="0"/>
              <a:t>0 years</a:t>
            </a:r>
          </a:p>
          <a:p>
            <a:endParaRPr lang="en-US" dirty="0"/>
          </a:p>
          <a:p>
            <a:endParaRPr lang="en-US" dirty="0"/>
          </a:p>
          <a:p>
            <a:endParaRPr lang="en-US" dirty="0"/>
          </a:p>
          <a:p>
            <a:endParaRPr lang="en-US" dirty="0"/>
          </a:p>
          <a:p>
            <a:endParaRPr lang="en-US" dirty="0"/>
          </a:p>
          <a:p>
            <a:r>
              <a:rPr lang="en-US" dirty="0"/>
              <a:t>5 years</a:t>
            </a:r>
          </a:p>
          <a:p>
            <a:endParaRPr lang="en-US" dirty="0"/>
          </a:p>
          <a:p>
            <a:endParaRPr lang="en-US" dirty="0"/>
          </a:p>
          <a:p>
            <a:endParaRPr lang="en-US" dirty="0"/>
          </a:p>
          <a:p>
            <a:endParaRPr lang="en-US" dirty="0"/>
          </a:p>
          <a:p>
            <a:endParaRPr lang="en-US" dirty="0"/>
          </a:p>
          <a:p>
            <a:r>
              <a:rPr lang="en-US" dirty="0"/>
              <a:t>20 years</a:t>
            </a:r>
          </a:p>
        </p:txBody>
      </p:sp>
      <p:sp>
        <p:nvSpPr>
          <p:cNvPr id="15" name="TextBox 14">
            <a:extLst>
              <a:ext uri="{FF2B5EF4-FFF2-40B4-BE49-F238E27FC236}">
                <a16:creationId xmlns:a16="http://schemas.microsoft.com/office/drawing/2014/main" id="{071BEFEA-3D91-4C44-AC9B-A0FB59416FED}"/>
              </a:ext>
            </a:extLst>
          </p:cNvPr>
          <p:cNvSpPr txBox="1"/>
          <p:nvPr/>
        </p:nvSpPr>
        <p:spPr>
          <a:xfrm>
            <a:off x="3759221" y="513934"/>
            <a:ext cx="2486578" cy="400110"/>
          </a:xfrm>
          <a:prstGeom prst="rect">
            <a:avLst/>
          </a:prstGeom>
          <a:noFill/>
        </p:spPr>
        <p:txBody>
          <a:bodyPr wrap="none" rtlCol="0">
            <a:spAutoFit/>
          </a:bodyPr>
          <a:lstStyle/>
          <a:p>
            <a:r>
              <a:rPr lang="en-US" sz="2000" dirty="0">
                <a:latin typeface="High Tower Text" panose="02040502050506030303" pitchFamily="18" charset="0"/>
              </a:rPr>
              <a:t>Cases    Relative Risk</a:t>
            </a:r>
          </a:p>
        </p:txBody>
      </p:sp>
      <p:pic>
        <p:nvPicPr>
          <p:cNvPr id="2" name="Picture 1">
            <a:extLst>
              <a:ext uri="{FF2B5EF4-FFF2-40B4-BE49-F238E27FC236}">
                <a16:creationId xmlns:a16="http://schemas.microsoft.com/office/drawing/2014/main" id="{F23305D1-7B5A-4B11-8FF9-94AAA8615366}"/>
              </a:ext>
            </a:extLst>
          </p:cNvPr>
          <p:cNvPicPr>
            <a:picLocks noChangeAspect="1"/>
          </p:cNvPicPr>
          <p:nvPr/>
        </p:nvPicPr>
        <p:blipFill>
          <a:blip r:embed="rId10"/>
          <a:stretch>
            <a:fillRect/>
          </a:stretch>
        </p:blipFill>
        <p:spPr>
          <a:xfrm>
            <a:off x="4491950" y="2516297"/>
            <a:ext cx="1838111" cy="3262341"/>
          </a:xfrm>
          <a:prstGeom prst="rect">
            <a:avLst/>
          </a:prstGeom>
        </p:spPr>
      </p:pic>
    </p:spTree>
    <p:extLst>
      <p:ext uri="{BB962C8B-B14F-4D97-AF65-F5344CB8AC3E}">
        <p14:creationId xmlns:p14="http://schemas.microsoft.com/office/powerpoint/2010/main" val="3173474159"/>
      </p:ext>
    </p:extLst>
  </p:cSld>
  <p:clrMapOvr>
    <a:masterClrMapping/>
  </p:clrMapOvr>
  <mc:AlternateContent xmlns:mc="http://schemas.openxmlformats.org/markup-compatibility/2006" xmlns:p14="http://schemas.microsoft.com/office/powerpoint/2010/main">
    <mc:Choice Requires="p14">
      <p:transition spd="slow" p14:dur="2000" advTm="65487"/>
    </mc:Choice>
    <mc:Fallback xmlns="">
      <p:transition spd="slow" advTm="65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310" x="279400" y="5600700"/>
          <p14:tracePt t="7615" x="87313" y="5335588"/>
          <p14:tracePt t="7622" x="119063" y="5238750"/>
          <p14:tracePt t="7629" x="142875" y="5151438"/>
          <p14:tracePt t="7639" x="150813" y="5080000"/>
          <p14:tracePt t="7645" x="150813" y="4992688"/>
          <p14:tracePt t="7655" x="158750" y="4895850"/>
          <p14:tracePt t="7665" x="176213" y="4800600"/>
          <p14:tracePt t="7669" x="184150" y="4705350"/>
          <p14:tracePt t="7681" x="192088" y="4537075"/>
          <p14:tracePt t="7685" x="207963" y="4418013"/>
          <p14:tracePt t="7696" x="231775" y="4273550"/>
          <p14:tracePt t="7705" x="231775" y="4146550"/>
          <p14:tracePt t="7712" x="239713" y="4027488"/>
          <p14:tracePt t="7721" x="247650" y="3922713"/>
          <p14:tracePt t="7726" x="255588" y="3835400"/>
          <p14:tracePt t="7735" x="271463" y="3756025"/>
          <p14:tracePt t="7745" x="295275" y="3684588"/>
          <p14:tracePt t="7751" x="311150" y="3636963"/>
          <p14:tracePt t="7762" x="334963" y="3587750"/>
          <p14:tracePt t="7765" x="382588" y="3524250"/>
          <p14:tracePt t="7776" x="414338" y="3460750"/>
          <p14:tracePt t="7786" x="454025" y="3421063"/>
          <p14:tracePt t="7792" x="493713" y="3365500"/>
          <p14:tracePt t="7801" x="527050" y="3325813"/>
          <p14:tracePt t="7805" x="558800" y="3270250"/>
          <p14:tracePt t="7816" x="598488" y="3197225"/>
          <p14:tracePt t="7826" x="622300" y="3149600"/>
          <p14:tracePt t="7831" x="630238" y="3109913"/>
          <p14:tracePt t="7842" x="638175" y="3062288"/>
          <p14:tracePt t="7847" x="646113" y="3030538"/>
          <p14:tracePt t="7859" x="654050" y="3006725"/>
          <p14:tracePt t="7863" x="661988" y="2974975"/>
          <p14:tracePt t="7877" x="685800" y="2901950"/>
          <p14:tracePt t="7883" x="709613" y="2862263"/>
          <p14:tracePt t="7887" x="749300" y="2830513"/>
          <p14:tracePt t="7897" x="788988" y="2790825"/>
          <p14:tracePt t="7902" x="812800" y="2751138"/>
          <p14:tracePt t="7912" x="852488" y="2703513"/>
          <p14:tracePt t="7922" x="877888" y="2663825"/>
          <p14:tracePt t="7927" x="893763" y="2640013"/>
          <p14:tracePt t="7936" x="925513" y="2600325"/>
          <p14:tracePt t="7943" x="941388" y="2551113"/>
          <p14:tracePt t="7952" x="957263" y="2511425"/>
          <p14:tracePt t="7962" x="965200" y="2479675"/>
          <p14:tracePt t="7966" x="989013" y="2424113"/>
          <p14:tracePt t="7982" x="1004888" y="2384425"/>
          <p14:tracePt t="7988" x="1028700" y="2344738"/>
          <p14:tracePt t="7993" x="1052513" y="2297113"/>
          <p14:tracePt t="8002" x="1076325" y="2257425"/>
          <p14:tracePt t="8008" x="1092200" y="2216150"/>
          <p14:tracePt t="8018" x="1131888" y="2160588"/>
          <p14:tracePt t="8023" x="1155700" y="2120900"/>
          <p14:tracePt t="8033" x="1171575" y="2089150"/>
          <p14:tracePt t="8043" x="1179513" y="2065338"/>
          <p14:tracePt t="8048" x="1187450" y="2025650"/>
          <p14:tracePt t="8058" x="1195388" y="2009775"/>
          <p14:tracePt t="8064" x="1203325" y="1993900"/>
          <p14:tracePt t="8074" x="1203325" y="1978025"/>
          <p14:tracePt t="8083" x="1203325" y="1962150"/>
          <p14:tracePt t="8090" x="1211263" y="1954213"/>
          <p14:tracePt t="8099" x="1220788" y="1946275"/>
          <p14:tracePt t="8105" x="1220788" y="1922463"/>
          <p14:tracePt t="8116" x="1228725" y="1906588"/>
          <p14:tracePt t="8126" x="1244600" y="1881188"/>
          <p14:tracePt t="8130" x="1260475" y="1849438"/>
          <p14:tracePt t="8140" x="1268413" y="1817688"/>
          <p14:tracePt t="8145" x="1284288" y="1793875"/>
          <p14:tracePt t="8156" x="1292225" y="1770063"/>
          <p14:tracePt t="8166" x="1300163" y="1730375"/>
          <p14:tracePt t="8170" x="1316038" y="1698625"/>
          <p14:tracePt t="8182" x="1323975" y="1674813"/>
          <p14:tracePt t="8186" x="1339850" y="1635125"/>
          <p14:tracePt t="8196" x="1347788" y="1611313"/>
          <p14:tracePt t="8205" x="1347788" y="1587500"/>
          <p14:tracePt t="8210" x="1355725" y="1563688"/>
          <p14:tracePt t="8221" x="1379538" y="1506538"/>
          <p14:tracePt t="8225" x="1387475" y="1482725"/>
          <p14:tracePt t="8235" x="1395413" y="1466850"/>
          <p14:tracePt t="8244" x="1395413" y="1443038"/>
          <p14:tracePt t="8251" x="1403350" y="1435100"/>
          <p14:tracePt t="8261" x="1411288" y="1411288"/>
          <p14:tracePt t="8265" x="1419225" y="1395413"/>
          <p14:tracePt t="8276" x="1419225" y="1379538"/>
          <p14:tracePt t="8285" x="1435100" y="1371600"/>
          <p14:tracePt t="8293" x="1435100" y="1363663"/>
          <p14:tracePt t="8302" x="1443038" y="1347788"/>
          <p14:tracePt t="8307" x="1458913" y="1339850"/>
          <p14:tracePt t="8317" x="1482725" y="1300163"/>
          <p14:tracePt t="8327" x="1514475" y="1276350"/>
          <p14:tracePt t="8331" x="1546225" y="1252538"/>
          <p14:tracePt t="8341" x="1579563" y="1220788"/>
          <p14:tracePt t="8347" x="1619250" y="1204913"/>
          <p14:tracePt t="8357" x="1643063" y="1179513"/>
          <p14:tracePt t="8367" x="1658938" y="1163638"/>
          <p14:tracePt t="8371" x="1674813" y="1147763"/>
          <p14:tracePt t="8381" x="1682750" y="1131888"/>
          <p14:tracePt t="8387" x="1690688" y="1131888"/>
          <p14:tracePt t="8397" x="1698625" y="1123950"/>
          <p14:tracePt t="8407" x="1698625" y="1116013"/>
          <p14:tracePt t="8423" x="1706563" y="1100138"/>
          <p14:tracePt t="8447" x="1714500" y="1100138"/>
          <p14:tracePt t="8451" x="1714500" y="1092200"/>
          <p14:tracePt t="8471" x="1722438" y="1092200"/>
          <p14:tracePt t="8477" x="1730375" y="1084263"/>
          <p14:tracePt t="8487" x="1738313" y="1076325"/>
          <p14:tracePt t="8493" x="1746250" y="1068388"/>
          <p14:tracePt t="8507" x="1770063" y="1052513"/>
          <p14:tracePt t="8513" x="1793875" y="1052513"/>
          <p14:tracePt t="8517" x="1809750" y="1036638"/>
          <p14:tracePt t="8529" x="1817688" y="1028700"/>
          <p14:tracePt t="8533" x="1825625" y="1028700"/>
          <p14:tracePt t="8543" x="1825625" y="1020763"/>
          <p14:tracePt t="8547" x="1833563" y="1020763"/>
          <p14:tracePt t="8734" x="1833563" y="1028700"/>
          <p14:tracePt t="8746" x="1833563" y="1044575"/>
          <p14:tracePt t="8749" x="1833563" y="1052513"/>
          <p14:tracePt t="8759" x="1833563" y="1068388"/>
          <p14:tracePt t="8769" x="1833563" y="1084263"/>
          <p14:tracePt t="8776" x="1825625" y="1108075"/>
          <p14:tracePt t="8785" x="1817688" y="1131888"/>
          <p14:tracePt t="8790" x="1817688" y="1155700"/>
          <p14:tracePt t="8801" x="1817688" y="1163638"/>
          <p14:tracePt t="8811" x="1817688" y="1179513"/>
          <p14:tracePt t="8814" x="1809750" y="1187450"/>
          <p14:tracePt t="8825" x="1809750" y="1204913"/>
          <p14:tracePt t="8830" x="1809750" y="1228725"/>
          <p14:tracePt t="8840" x="1809750" y="1236663"/>
          <p14:tracePt t="8850" x="1809750" y="1244600"/>
          <p14:tracePt t="8854" x="1809750" y="1252538"/>
          <p14:tracePt t="8867" x="1809750" y="1268413"/>
          <p14:tracePt t="8871" x="1801813" y="1276350"/>
          <p14:tracePt t="8881" x="1801813" y="1292225"/>
          <p14:tracePt t="8891" x="1801813" y="1300163"/>
          <p14:tracePt t="8901" x="1801813" y="1316038"/>
          <p14:tracePt t="8907" x="1801813" y="1331913"/>
          <p14:tracePt t="8911" x="1801813" y="1339850"/>
          <p14:tracePt t="8927" x="1801813" y="1347788"/>
          <p14:tracePt t="8931" x="1801813" y="1355725"/>
          <p14:tracePt t="8937" x="1801813" y="1363663"/>
          <p14:tracePt t="8947" x="1801813" y="1379538"/>
          <p14:tracePt t="8951" x="1801813" y="1387475"/>
          <p14:tracePt t="8971" x="1801813" y="1395413"/>
          <p14:tracePt t="8977" x="1801813" y="1403350"/>
          <p14:tracePt t="8987" x="1801813" y="1419225"/>
          <p14:tracePt t="8990" x="1801813" y="1435100"/>
          <p14:tracePt t="9012" x="1801813" y="1443038"/>
          <p14:tracePt t="9016" x="1801813" y="1466850"/>
          <p14:tracePt t="9026" x="1801813" y="1482725"/>
          <p14:tracePt t="9032" x="1801813" y="1490663"/>
          <p14:tracePt t="9042" x="1801813" y="1498600"/>
          <p14:tracePt t="9052" x="1801813" y="1506538"/>
          <p14:tracePt t="9056" x="1801813" y="1514475"/>
          <p14:tracePt t="9066" x="1809750" y="1522413"/>
          <p14:tracePt t="9073" x="1809750" y="1530350"/>
          <p14:tracePt t="9083" x="1817688" y="1538288"/>
          <p14:tracePt t="9094" x="1817688" y="1547813"/>
          <p14:tracePt t="9096" x="1817688" y="1555750"/>
          <p14:tracePt t="9109" x="1825625" y="1563688"/>
          <p14:tracePt t="9118" x="1833563" y="1579563"/>
          <p14:tracePt t="9122" x="1841500" y="1587500"/>
          <p14:tracePt t="9132" x="1849438" y="1603375"/>
          <p14:tracePt t="9138" x="1865313" y="1619250"/>
          <p14:tracePt t="9148" x="1873250" y="1619250"/>
          <p14:tracePt t="9152" x="1873250" y="1635125"/>
          <p14:tracePt t="9162" x="1881188" y="1643063"/>
          <p14:tracePt t="9173" x="1881188" y="1651000"/>
          <p14:tracePt t="9178" x="1881188" y="1666875"/>
          <p14:tracePt t="9189" x="1889125" y="1674813"/>
          <p14:tracePt t="9193" x="1889125" y="1682750"/>
          <p14:tracePt t="9203" x="1889125" y="1690688"/>
          <p14:tracePt t="9219" x="1889125" y="1698625"/>
          <p14:tracePt t="9225" x="1897063" y="1706563"/>
          <p14:tracePt t="9239" x="1897063" y="1722438"/>
          <p14:tracePt t="9255" x="1905000" y="1738313"/>
          <p14:tracePt t="9269" x="1905000" y="1746250"/>
          <p14:tracePt t="9276" x="1912938" y="1746250"/>
          <p14:tracePt t="9285" x="1912938" y="1754188"/>
          <p14:tracePt t="9295" x="1912938" y="1762125"/>
          <p14:tracePt t="9300" x="1912938" y="1770063"/>
          <p14:tracePt t="9311" x="1922463" y="1770063"/>
          <p14:tracePt t="9315" x="1922463" y="1778000"/>
          <p14:tracePt t="9327" x="1922463" y="1793875"/>
          <p14:tracePt t="9340" x="1922463" y="1809750"/>
          <p14:tracePt t="9350" x="1922463" y="1817688"/>
          <p14:tracePt t="9356" x="1922463" y="1833563"/>
          <p14:tracePt t="9370" x="1930400" y="1841500"/>
          <p14:tracePt t="9377" x="1930400" y="1857375"/>
          <p14:tracePt t="9381" x="1930400" y="1873250"/>
          <p14:tracePt t="9391" x="1938338" y="1881188"/>
          <p14:tracePt t="9397" x="1946275" y="1898650"/>
          <p14:tracePt t="9406" x="1946275" y="1906588"/>
          <p14:tracePt t="9421" x="1954213" y="1922463"/>
          <p14:tracePt t="9426" x="1954213" y="1930400"/>
          <p14:tracePt t="9431" x="1970088" y="1954213"/>
          <p14:tracePt t="9436" x="1970088" y="1962150"/>
          <p14:tracePt t="9447" x="1970088" y="1978025"/>
          <p14:tracePt t="9456" x="1970088" y="1985963"/>
          <p14:tracePt t="9461" x="1970088" y="1993900"/>
          <p14:tracePt t="9471" x="1970088" y="2001838"/>
          <p14:tracePt t="9478" x="1970088" y="2017713"/>
          <p14:tracePt t="9488" x="1970088" y="2025650"/>
          <p14:tracePt t="9497" x="1978025" y="2041525"/>
          <p14:tracePt t="9512" x="1978025" y="2049463"/>
          <p14:tracePt t="9521" x="1978025" y="2057400"/>
          <p14:tracePt t="9529" x="1978025" y="2065338"/>
          <p14:tracePt t="9541" x="1978025" y="2073275"/>
          <p14:tracePt t="9567" x="1978025" y="2081213"/>
          <p14:tracePt t="9574" x="1978025" y="2089150"/>
          <p14:tracePt t="9588" x="1978025" y="2097088"/>
          <p14:tracePt t="9608" x="1978025" y="2105025"/>
          <p14:tracePt t="9613" x="1978025" y="2112963"/>
          <p14:tracePt t="9628" x="1978025" y="2120900"/>
          <p14:tracePt t="9648" x="1978025" y="2128838"/>
          <p14:tracePt t="9654" x="1978025" y="2136775"/>
          <p14:tracePt t="9663" x="1978025" y="2144713"/>
          <p14:tracePt t="9667" x="1978025" y="2152650"/>
          <p14:tracePt t="9782" x="1978025" y="2160588"/>
          <p14:tracePt t="10034" x="1978025" y="2152650"/>
          <p14:tracePt t="10050" x="1985963" y="2144713"/>
          <p14:tracePt t="10056" x="1985963" y="2136775"/>
          <p14:tracePt t="10066" x="1985963" y="2120900"/>
          <p14:tracePt t="10080" x="1985963" y="2112963"/>
          <p14:tracePt t="10091" x="1985963" y="2105025"/>
          <p14:tracePt t="10097" x="1985963" y="2097088"/>
          <p14:tracePt t="10107" x="1985963" y="2089150"/>
          <p14:tracePt t="10117" x="1985963" y="2073275"/>
          <p14:tracePt t="10121" x="1985963" y="2065338"/>
          <p14:tracePt t="10131" x="1985963" y="2057400"/>
          <p14:tracePt t="10136" x="1985963" y="2049463"/>
          <p14:tracePt t="10156" x="1985963" y="2033588"/>
          <p14:tracePt t="10163" x="1985963" y="2025650"/>
          <p14:tracePt t="10178" x="1985963" y="2009775"/>
          <p14:tracePt t="10187" x="1985963" y="2001838"/>
          <p14:tracePt t="10197" x="1985963" y="1993900"/>
          <p14:tracePt t="10203" x="1985963" y="1978025"/>
          <p14:tracePt t="10215" x="1985963" y="1962150"/>
          <p14:tracePt t="10217" x="1985963" y="1946275"/>
          <p14:tracePt t="10229" x="1985963" y="1938338"/>
          <p14:tracePt t="10237" x="1985963" y="1922463"/>
          <p14:tracePt t="10243" x="1985963" y="1906588"/>
          <p14:tracePt t="10252" x="1985963" y="1890713"/>
          <p14:tracePt t="10258" x="1985963" y="1865313"/>
          <p14:tracePt t="10268" x="1985963" y="1841500"/>
          <p14:tracePt t="10279" x="1985963" y="1817688"/>
          <p14:tracePt t="10283" x="1985963" y="1793875"/>
          <p14:tracePt t="10295" x="1985963" y="1770063"/>
          <p14:tracePt t="10299" x="1985963" y="1754188"/>
          <p14:tracePt t="10310" x="1985963" y="1722438"/>
          <p14:tracePt t="10321" x="1985963" y="1706563"/>
          <p14:tracePt t="10325" x="1985963" y="1674813"/>
          <p14:tracePt t="10332" x="1993900" y="1651000"/>
          <p14:tracePt t="10338" x="1993900" y="1627188"/>
          <p14:tracePt t="10348" x="2001838" y="1603375"/>
          <p14:tracePt t="10358" x="2001838" y="1579563"/>
          <p14:tracePt t="10368" x="2009775" y="1530350"/>
          <p14:tracePt t="10375" x="2009775" y="1506538"/>
          <p14:tracePt t="10379" x="2009775" y="1490663"/>
          <p14:tracePt t="10394" x="2009775" y="1474788"/>
          <p14:tracePt t="10399" x="2009775" y="1466850"/>
          <p14:tracePt t="10405" x="2009775" y="1458913"/>
          <p14:tracePt t="10419" x="2009775" y="1443038"/>
          <p14:tracePt t="10429" x="2009775" y="1427163"/>
          <p14:tracePt t="10439" x="2017713" y="1419225"/>
          <p14:tracePt t="10446" x="2017713" y="1403350"/>
          <p14:tracePt t="10455" x="2017713" y="1387475"/>
          <p14:tracePt t="10459" x="2025650" y="1371600"/>
          <p14:tracePt t="10469" x="2033588" y="1363663"/>
          <p14:tracePt t="10479" x="2041525" y="1347788"/>
          <p14:tracePt t="10485" x="2049463" y="1323975"/>
          <p14:tracePt t="10496" x="2057400" y="1316038"/>
          <p14:tracePt t="10501" x="2057400" y="1292225"/>
          <p14:tracePt t="10511" x="2065338" y="1284288"/>
          <p14:tracePt t="10521" x="2073275" y="1260475"/>
          <p14:tracePt t="10525" x="2073275" y="1244600"/>
          <p14:tracePt t="10535" x="2073275" y="1228725"/>
          <p14:tracePt t="10541" x="2081213" y="1220788"/>
          <p14:tracePt t="10551" x="2081213" y="1212850"/>
          <p14:tracePt t="10561" x="2089150" y="1204913"/>
          <p14:tracePt t="10571" x="2089150" y="1195388"/>
          <p14:tracePt t="10575" x="2089150" y="1187450"/>
          <p14:tracePt t="10585" x="2089150" y="1179513"/>
          <p14:tracePt t="10589" x="2089150" y="1163638"/>
          <p14:tracePt t="10601" x="2089150" y="1155700"/>
          <p14:tracePt t="10605" x="2089150" y="1139825"/>
          <p14:tracePt t="10617" x="2089150" y="1131888"/>
          <p14:tracePt t="10621" x="2089150" y="1123950"/>
          <p14:tracePt t="10631" x="2089150" y="1116013"/>
          <p14:tracePt t="10641" x="2089150" y="1108075"/>
          <p14:tracePt t="10647" x="2089150" y="1100138"/>
          <p14:tracePt t="10655" x="2089150" y="1092200"/>
          <p14:tracePt t="10661" x="2089150" y="1084263"/>
          <p14:tracePt t="10671" x="2089150" y="1076325"/>
          <p14:tracePt t="10687" x="2089150" y="1068388"/>
          <p14:tracePt t="10703" x="2089150" y="1060450"/>
          <p14:tracePt t="10713" x="2089150" y="1052513"/>
          <p14:tracePt t="12089" x="2089150" y="1060450"/>
          <p14:tracePt t="12103" x="2089150" y="1068388"/>
          <p14:tracePt t="12118" x="2089150" y="1076325"/>
          <p14:tracePt t="12124" x="2089150" y="1084263"/>
          <p14:tracePt t="12139" x="2089150" y="1092200"/>
          <p14:tracePt t="12143" x="2089150" y="1108075"/>
          <p14:tracePt t="12153" x="2089150" y="1116013"/>
          <p14:tracePt t="12159" x="2089150" y="1139825"/>
          <p14:tracePt t="12169" x="2089150" y="1163638"/>
          <p14:tracePt t="12175" x="2089150" y="1187450"/>
          <p14:tracePt t="12184" x="2089150" y="1212850"/>
          <p14:tracePt t="12196" x="2089150" y="1244600"/>
          <p14:tracePt t="12199" x="2089150" y="1292225"/>
          <p14:tracePt t="12209" x="2081213" y="1323975"/>
          <p14:tracePt t="12215" x="2065338" y="1379538"/>
          <p14:tracePt t="12225" x="2065338" y="1411288"/>
          <p14:tracePt t="12241" x="2057400" y="1458913"/>
          <p14:tracePt t="12247" x="2057400" y="1490663"/>
          <p14:tracePt t="12251" x="2057400" y="1522413"/>
          <p14:tracePt t="12255" x="2057400" y="1555750"/>
          <p14:tracePt t="12265" x="2057400" y="1579563"/>
          <p14:tracePt t="12275" x="2057400" y="1595438"/>
          <p14:tracePt t="12281" x="2057400" y="1627188"/>
          <p14:tracePt t="12292" x="2065338" y="1635125"/>
          <p14:tracePt t="12297" x="2073275" y="1651000"/>
          <p14:tracePt t="12305" x="2073275" y="1658938"/>
          <p14:tracePt t="12315" x="2073275" y="1666875"/>
          <p14:tracePt t="12321" x="2081213" y="1674813"/>
          <p14:tracePt t="12332" x="2081213" y="1682750"/>
          <p14:tracePt t="12349" x="2081213" y="1698625"/>
          <p14:tracePt t="12361" x="2081213" y="1706563"/>
          <p14:tracePt t="12371" x="2089150" y="1722438"/>
          <p14:tracePt t="12377" x="2089150" y="1746250"/>
          <p14:tracePt t="12387" x="2097088" y="1762125"/>
          <p14:tracePt t="12398" x="2105025" y="1785938"/>
          <p14:tracePt t="12407" x="2128838" y="1809750"/>
          <p14:tracePt t="12414" x="2144713" y="1841500"/>
          <p14:tracePt t="12421" x="2168525" y="1881188"/>
          <p14:tracePt t="12427" x="2192338" y="1906588"/>
          <p14:tracePt t="12437" x="2216150" y="1938338"/>
          <p14:tracePt t="12441" x="2239963" y="1962150"/>
          <p14:tracePt t="12462" x="2265363" y="1985963"/>
          <p14:tracePt t="12467" x="2289175" y="2001838"/>
          <p14:tracePt t="12477" x="2305050" y="2017713"/>
          <p14:tracePt t="12483" x="2320925" y="2041525"/>
          <p14:tracePt t="12493" x="2336800" y="2049463"/>
          <p14:tracePt t="12497" x="2360613" y="2065338"/>
          <p14:tracePt t="12507" x="2392363" y="2081213"/>
          <p14:tracePt t="12517" x="2432050" y="2105025"/>
          <p14:tracePt t="12523" x="2455863" y="2112963"/>
          <p14:tracePt t="12533" x="2511425" y="2144713"/>
          <p14:tracePt t="12537" x="2566988" y="2160588"/>
          <p14:tracePt t="12548" x="2632075" y="2176463"/>
          <p14:tracePt t="12560" x="2695575" y="2216150"/>
          <p14:tracePt t="12564" x="2759075" y="2233613"/>
          <p14:tracePt t="12573" x="2838450" y="2265363"/>
          <p14:tracePt t="12581" x="2901950" y="2281238"/>
          <p14:tracePt t="12590" x="2990850" y="2305050"/>
          <p14:tracePt t="12597" x="3062288" y="2336800"/>
          <p14:tracePt t="12604" x="3133725" y="2352675"/>
          <p14:tracePt t="12614" x="3189288" y="2368550"/>
          <p14:tracePt t="12630" x="3268663" y="2384425"/>
          <p14:tracePt t="12639" x="3341688" y="2392363"/>
          <p14:tracePt t="12643" x="3429000" y="2400300"/>
          <p14:tracePt t="12653" x="3500438" y="2408238"/>
          <p14:tracePt t="12659" x="3579813" y="2424113"/>
          <p14:tracePt t="12675" x="3668713" y="2432050"/>
          <p14:tracePt t="12680" x="3732213" y="2439988"/>
          <p14:tracePt t="12683" x="3803650" y="2447925"/>
          <p14:tracePt t="12693" x="3883025" y="2447925"/>
          <p14:tracePt t="12699" x="3962400" y="2455863"/>
          <p14:tracePt t="12709" x="4027488" y="2455863"/>
          <p14:tracePt t="12725" x="4106863" y="2455863"/>
          <p14:tracePt t="12731" x="4162425" y="2455863"/>
          <p14:tracePt t="12747" x="4233863" y="2455863"/>
          <p14:tracePt t="12749" x="4305300" y="2455863"/>
          <p14:tracePt t="12759" x="4386263" y="2463800"/>
          <p14:tracePt t="12766" x="4457700" y="2463800"/>
          <p14:tracePt t="12776" x="4529138" y="2463800"/>
          <p14:tracePt t="12781" x="4616450" y="2463800"/>
          <p14:tracePt t="12789" x="4705350" y="2463800"/>
          <p14:tracePt t="12799" x="4768850" y="2463800"/>
          <p14:tracePt t="12806" x="4832350" y="2463800"/>
          <p14:tracePt t="12820" x="4911725" y="2463800"/>
          <p14:tracePt t="12826" x="4935538" y="2463800"/>
          <p14:tracePt t="12831" x="4951413" y="2463800"/>
          <p14:tracePt t="12840" x="4975225" y="2463800"/>
          <p14:tracePt t="12846" x="4991100" y="2463800"/>
          <p14:tracePt t="12855" x="5006975" y="2455863"/>
          <p14:tracePt t="12862" x="5014913" y="2447925"/>
          <p14:tracePt t="12871" x="5030788" y="2447925"/>
          <p14:tracePt t="12876" x="5056188" y="2447925"/>
          <p14:tracePt t="12891" x="5080000" y="2439988"/>
          <p14:tracePt t="12898" x="5087938" y="2439988"/>
          <p14:tracePt t="12902" x="5111750" y="2439988"/>
          <p14:tracePt t="12911" x="5135563" y="2439988"/>
          <p14:tracePt t="12917" x="5151438" y="2432050"/>
          <p14:tracePt t="12925" x="5167313" y="2432050"/>
          <p14:tracePt t="12935" x="5191125" y="2432050"/>
          <p14:tracePt t="12941" x="5207000" y="2432050"/>
          <p14:tracePt t="12951" x="5222875" y="2432050"/>
          <p14:tracePt t="12964" x="5246688" y="2432050"/>
          <p14:tracePt t="12971" x="5254625" y="2432050"/>
          <p14:tracePt t="12975" x="5278438" y="2432050"/>
          <p14:tracePt t="12980" x="5294313" y="2432050"/>
          <p14:tracePt t="12991" x="5310188" y="2432050"/>
          <p14:tracePt t="13001" x="5365750" y="2432050"/>
          <p14:tracePt t="13007" x="5430838" y="2432050"/>
          <p14:tracePt t="13023" x="5478463" y="2432050"/>
          <p14:tracePt t="13027" x="5510213" y="2424113"/>
          <p14:tracePt t="13043" x="5557838" y="2424113"/>
          <p14:tracePt t="13047" x="5589588" y="2424113"/>
          <p14:tracePt t="13057" x="5629275" y="2424113"/>
          <p14:tracePt t="13063" x="5653088" y="2424113"/>
          <p14:tracePt t="13073" x="5676900" y="2424113"/>
          <p14:tracePt t="13076" x="5700713" y="2424113"/>
          <p14:tracePt t="13093" x="5724525" y="2424113"/>
          <p14:tracePt t="13097" x="5749925" y="2416175"/>
          <p14:tracePt t="13103" x="5789613" y="2416175"/>
          <p14:tracePt t="13113" x="5821363" y="2408238"/>
          <p14:tracePt t="13120" x="5868988" y="2408238"/>
          <p14:tracePt t="13126" x="5940425" y="2400300"/>
          <p14:tracePt t="13136" x="5956300" y="2400300"/>
          <p14:tracePt t="13142" x="6027738" y="2400300"/>
          <p14:tracePt t="13152" x="6059488" y="2392363"/>
          <p14:tracePt t="13163" x="6148388" y="2384425"/>
          <p14:tracePt t="13168" x="6180138" y="2376488"/>
          <p14:tracePt t="13178" x="6211888" y="2368550"/>
          <p14:tracePt t="13188" x="6235700" y="2368550"/>
          <p14:tracePt t="13193" x="6251575" y="2360613"/>
          <p14:tracePt t="13203" x="6267450" y="2360613"/>
          <p14:tracePt t="13208" x="6283325" y="2360613"/>
          <p14:tracePt t="13219" x="6307138" y="2360613"/>
          <p14:tracePt t="13223" x="6330950" y="2360613"/>
          <p14:tracePt t="13242" x="6354763" y="2360613"/>
          <p14:tracePt t="13246" x="6386513" y="2360613"/>
          <p14:tracePt t="13258" x="6434138" y="2360613"/>
          <p14:tracePt t="13263" x="6475413" y="2360613"/>
          <p14:tracePt t="13273" x="6515100" y="2360613"/>
          <p14:tracePt t="13289" x="6546850" y="2360613"/>
          <p14:tracePt t="13293" x="6570663" y="2360613"/>
          <p14:tracePt t="13299" x="6602413" y="2360613"/>
          <p14:tracePt t="13303" x="6626225" y="2360613"/>
          <p14:tracePt t="13315" x="6650038" y="2360613"/>
          <p14:tracePt t="13323" x="6665913" y="2360613"/>
          <p14:tracePt t="13329" x="6689725" y="2360613"/>
          <p14:tracePt t="13339" x="6697663" y="2360613"/>
          <p14:tracePt t="13345" x="6721475" y="2360613"/>
          <p14:tracePt t="13353" x="6729413" y="2360613"/>
          <p14:tracePt t="13364" x="6745288" y="2360613"/>
          <p14:tracePt t="13371" x="6761163" y="2360613"/>
          <p14:tracePt t="13540" x="6753225" y="2360613"/>
          <p14:tracePt t="13546" x="6721475" y="2360613"/>
          <p14:tracePt t="13556" x="6681788" y="2360613"/>
          <p14:tracePt t="13567" x="6642100" y="2360613"/>
          <p14:tracePt t="13571" x="6586538" y="2360613"/>
          <p14:tracePt t="13581" x="6523038" y="2352675"/>
          <p14:tracePt t="13591" x="6467475" y="2352675"/>
          <p14:tracePt t="13595" x="6402388" y="2352675"/>
          <p14:tracePt t="13605" x="6362700" y="2352675"/>
          <p14:tracePt t="13611" x="6299200" y="2352675"/>
          <p14:tracePt t="13621" x="6243638" y="2352675"/>
          <p14:tracePt t="13632" x="6219825" y="2352675"/>
          <p14:tracePt t="13637" x="6172200" y="2352675"/>
          <p14:tracePt t="13649" x="6132513" y="2352675"/>
          <p14:tracePt t="13658" x="6083300" y="2352675"/>
          <p14:tracePt t="13661" x="6043613" y="2352675"/>
          <p14:tracePt t="13672" x="6011863" y="2352675"/>
          <p14:tracePt t="13677" x="5964238" y="2352675"/>
          <p14:tracePt t="13687" x="5940425" y="2352675"/>
          <p14:tracePt t="13693" x="5900738" y="2352675"/>
          <p14:tracePt t="13703" x="5845175" y="2352675"/>
          <p14:tracePt t="13707" x="5797550" y="2352675"/>
          <p14:tracePt t="13723" x="5749925" y="2352675"/>
          <p14:tracePt t="13729" x="5684838" y="2352675"/>
          <p14:tracePt t="13733" x="5637213" y="2352675"/>
          <p14:tracePt t="13743" x="5581650" y="2352675"/>
          <p14:tracePt t="13749" x="5549900" y="2352675"/>
          <p14:tracePt t="13759" x="5518150" y="2352675"/>
          <p14:tracePt t="13773" x="5494338" y="2352675"/>
          <p14:tracePt t="13779" x="5478463" y="2344738"/>
          <p14:tracePt t="14328" x="5430838" y="2344738"/>
          <p14:tracePt t="14332" x="5389563" y="2344738"/>
          <p14:tracePt t="14342" x="5334000" y="2344738"/>
          <p14:tracePt t="14348" x="5278438" y="2352675"/>
          <p14:tracePt t="14358" x="5207000" y="2360613"/>
          <p14:tracePt t="14369" x="5119688" y="2368550"/>
          <p14:tracePt t="14373" x="5038725" y="2376488"/>
          <p14:tracePt t="14383" x="4959350" y="2376488"/>
          <p14:tracePt t="14389" x="4840288" y="2376488"/>
          <p14:tracePt t="14402" x="4729163" y="2384425"/>
          <p14:tracePt t="14409" x="4608513" y="2384425"/>
          <p14:tracePt t="14413" x="4497388" y="2384425"/>
          <p14:tracePt t="14423" x="4344988" y="2384425"/>
          <p14:tracePt t="14429" x="4194175" y="2384425"/>
          <p14:tracePt t="14439" x="4019550" y="2384425"/>
          <p14:tracePt t="14450" x="3867150" y="2384425"/>
          <p14:tracePt t="14456" x="3716338" y="2384425"/>
          <p14:tracePt t="14466" x="3563938" y="2384425"/>
          <p14:tracePt t="14469" x="3429000" y="2392363"/>
          <p14:tracePt t="14480" x="3292475" y="2392363"/>
          <p14:tracePt t="14489" x="3165475" y="2392363"/>
          <p14:tracePt t="14496" x="3046413" y="2392363"/>
          <p14:tracePt t="14506" x="2949575" y="2392363"/>
          <p14:tracePt t="14509" x="2870200" y="2392363"/>
          <p14:tracePt t="14525" x="2806700" y="2392363"/>
          <p14:tracePt t="14530" x="2751138" y="2392363"/>
          <p14:tracePt t="14533" x="2703513" y="2392363"/>
          <p14:tracePt t="14546" x="2671763" y="2392363"/>
          <p14:tracePt t="14550" x="2647950" y="2392363"/>
          <p14:tracePt t="14560" x="2632075" y="2392363"/>
          <p14:tracePt t="14576" x="2616200" y="2392363"/>
          <p14:tracePt t="14583" x="2606675" y="2392363"/>
          <p14:tracePt t="14588" x="2582863" y="2392363"/>
          <p14:tracePt t="14601" x="2566988" y="2392363"/>
          <p14:tracePt t="14611" x="2543175" y="2400300"/>
          <p14:tracePt t="14616" x="2527300" y="2408238"/>
          <p14:tracePt t="14626" x="2503488" y="2408238"/>
          <p14:tracePt t="14633" x="2487613" y="2416175"/>
          <p14:tracePt t="14642" x="2471738" y="2416175"/>
          <p14:tracePt t="14653" x="2455863" y="2416175"/>
          <p14:tracePt t="14655" x="2447925" y="2424113"/>
          <p14:tracePt t="14796" x="2439988" y="2424113"/>
          <p14:tracePt t="14824" x="2432050" y="2424113"/>
          <p14:tracePt t="14857" x="2424113" y="2424113"/>
          <p14:tracePt t="14867" x="2416175" y="2424113"/>
          <p14:tracePt t="14883" x="2400300" y="2424113"/>
          <p14:tracePt t="14893" x="2392363" y="2424113"/>
          <p14:tracePt t="14900" x="2376488" y="2424113"/>
          <p14:tracePt t="14913" x="2368550" y="2424113"/>
          <p14:tracePt t="14920" x="2344738" y="2424113"/>
          <p14:tracePt t="14923" x="2320925" y="2424113"/>
          <p14:tracePt t="14934" x="2289175" y="2424113"/>
          <p14:tracePt t="14939" x="2255838" y="2424113"/>
          <p14:tracePt t="14948" x="2224088" y="2424113"/>
          <p14:tracePt t="14960" x="2192338" y="2424113"/>
          <p14:tracePt t="14968" x="2152650" y="2432050"/>
          <p14:tracePt t="14973" x="2049463" y="2439988"/>
          <p14:tracePt t="14980" x="2009775" y="2439988"/>
          <p14:tracePt t="14996" x="1954213" y="2439988"/>
          <p14:tracePt t="15000" x="1897063" y="2455863"/>
          <p14:tracePt t="15010" x="1857375" y="2463800"/>
          <p14:tracePt t="15017" x="1801813" y="2479675"/>
          <p14:tracePt t="15020" x="1778000" y="2487613"/>
          <p14:tracePt t="15029" x="1738313" y="2503488"/>
          <p14:tracePt t="15039" x="1698625" y="2519363"/>
          <p14:tracePt t="15046" x="1666875" y="2551113"/>
          <p14:tracePt t="15055" x="1627188" y="2584450"/>
          <p14:tracePt t="15060" x="1587500" y="2632075"/>
          <p14:tracePt t="15070" x="1554163" y="2671763"/>
          <p14:tracePt t="15079" x="1530350" y="2711450"/>
          <p14:tracePt t="15085" x="1506538" y="2743200"/>
          <p14:tracePt t="15095" x="1482725" y="2782888"/>
          <p14:tracePt t="15101" x="1474788" y="2822575"/>
          <p14:tracePt t="15109" x="1466850" y="2846388"/>
          <p14:tracePt t="15125" x="1466850" y="2870200"/>
          <p14:tracePt t="15131" x="1466850" y="2886075"/>
          <p14:tracePt t="15144" x="1466850" y="2909888"/>
          <p14:tracePt t="15151" x="1474788" y="2935288"/>
          <p14:tracePt t="15160" x="1482725" y="2959100"/>
          <p14:tracePt t="15164" x="1506538" y="2990850"/>
          <p14:tracePt t="15174" x="1506538" y="3006725"/>
          <p14:tracePt t="15180" x="1522413" y="3022600"/>
          <p14:tracePt t="15190" x="1538288" y="3046413"/>
          <p14:tracePt t="15201" x="1562100" y="3078163"/>
          <p14:tracePt t="15204" x="1587500" y="3109913"/>
          <p14:tracePt t="15215" x="1603375" y="3141663"/>
          <p14:tracePt t="15224" x="1635125" y="3173413"/>
          <p14:tracePt t="15230" x="1651000" y="3189288"/>
          <p14:tracePt t="15242" x="1674813" y="3221038"/>
          <p14:tracePt t="15255" x="1690688" y="3236913"/>
          <p14:tracePt t="15270" x="1714500" y="3262313"/>
          <p14:tracePt t="15281" x="1738313" y="3294063"/>
          <p14:tracePt t="15287" x="1754188" y="3302000"/>
          <p14:tracePt t="15297" x="1762125" y="3309938"/>
          <p14:tracePt t="15303" x="1785938" y="3333750"/>
          <p14:tracePt t="15315" x="1801813" y="3357563"/>
          <p14:tracePt t="15323" x="1801813" y="3365500"/>
          <p14:tracePt t="15327" x="1809750" y="3389313"/>
          <p14:tracePt t="15337" x="1817688" y="3397250"/>
          <p14:tracePt t="15343" x="1833563" y="3405188"/>
          <p14:tracePt t="15359" x="1841500" y="3421063"/>
          <p14:tracePt t="15367" x="1857375" y="3436938"/>
          <p14:tracePt t="15373" x="1889125" y="3452813"/>
          <p14:tracePt t="15377" x="1912938" y="3468688"/>
          <p14:tracePt t="15384" x="1954213" y="3492500"/>
          <p14:tracePt t="15393" x="2001838" y="3508375"/>
          <p14:tracePt t="15403" x="2049463" y="3540125"/>
          <p14:tracePt t="15407" x="2112963" y="3563938"/>
          <p14:tracePt t="15424" x="2208213" y="3605213"/>
          <p14:tracePt t="15432" x="2289175" y="3629025"/>
          <p14:tracePt t="15442" x="2352675" y="3644900"/>
          <p14:tracePt t="15449" x="2424113" y="3668713"/>
          <p14:tracePt t="15460" x="2455863" y="3676650"/>
          <p14:tracePt t="15470" x="2471738" y="3684588"/>
          <p14:tracePt t="15479" x="2487613" y="3684588"/>
          <p14:tracePt t="15489" x="2495550" y="3684588"/>
          <p14:tracePt t="15499" x="2503488" y="3684588"/>
          <p14:tracePt t="15502" x="2527300" y="3684588"/>
          <p14:tracePt t="15513" x="2559050" y="3684588"/>
          <p14:tracePt t="15522" x="2616200" y="3692525"/>
          <p14:tracePt t="15529" x="2687638" y="3700463"/>
          <p14:tracePt t="15539" x="2782888" y="3716338"/>
          <p14:tracePt t="15543" x="2878138" y="3724275"/>
          <p14:tracePt t="15555" x="2990850" y="3732213"/>
          <p14:tracePt t="15563" x="3086100" y="3740150"/>
          <p14:tracePt t="15569" x="3181350" y="3756025"/>
          <p14:tracePt t="15579" x="3300413" y="3771900"/>
          <p14:tracePt t="15585" x="3373438" y="3779838"/>
          <p14:tracePt t="15593" x="3429000" y="3787775"/>
          <p14:tracePt t="15605" x="3476625" y="3787775"/>
          <p14:tracePt t="15611" x="3524250" y="3795713"/>
          <p14:tracePt t="15625" x="3579813" y="3795713"/>
          <p14:tracePt t="15631" x="3643313" y="3803650"/>
          <p14:tracePt t="15641" x="3700463" y="3803650"/>
          <p14:tracePt t="15647" x="3787775" y="3811588"/>
          <p14:tracePt t="15655" x="3859213" y="3827463"/>
          <p14:tracePt t="15661" x="3922713" y="3835400"/>
          <p14:tracePt t="15666" x="3994150" y="3843338"/>
          <p14:tracePt t="15675" x="4067175" y="3851275"/>
          <p14:tracePt t="15681" x="4154488" y="3859213"/>
          <p14:tracePt t="15693" x="4225925" y="3867150"/>
          <p14:tracePt t="15697" x="4281488" y="3875088"/>
          <p14:tracePt t="15711" x="4344988" y="3875088"/>
          <p14:tracePt t="15716" x="4402138" y="3875088"/>
          <p14:tracePt t="15725" x="4465638" y="3883025"/>
          <p14:tracePt t="15731" x="4497388" y="3883025"/>
          <p14:tracePt t="15741" x="4545013" y="3890963"/>
          <p14:tracePt t="15747" x="4576763" y="3890963"/>
          <p14:tracePt t="15757" x="4608513" y="3898900"/>
          <p14:tracePt t="15775" x="4624388" y="3898900"/>
          <p14:tracePt t="15781" x="4632325" y="3898900"/>
          <p14:tracePt t="15791" x="4648200" y="3898900"/>
          <p14:tracePt t="15795" x="4656138" y="3898900"/>
          <p14:tracePt t="15805" x="4672013" y="3898900"/>
          <p14:tracePt t="15811" x="4687888" y="3898900"/>
          <p14:tracePt t="15819" x="4705350" y="3898900"/>
          <p14:tracePt t="15831" x="4729163" y="3898900"/>
          <p14:tracePt t="15845" x="4752975" y="3898900"/>
          <p14:tracePt t="15851" x="4776788" y="3898900"/>
          <p14:tracePt t="15861" x="4808538" y="3898900"/>
          <p14:tracePt t="15877" x="4840288" y="3898900"/>
          <p14:tracePt t="15887" x="4864100" y="3898900"/>
          <p14:tracePt t="15903" x="4895850" y="3898900"/>
          <p14:tracePt t="15907" x="4935538" y="3898900"/>
          <p14:tracePt t="15911" x="4967288" y="3898900"/>
          <p14:tracePt t="15918" x="4999038" y="3898900"/>
          <p14:tracePt t="15927" x="5046663" y="3898900"/>
          <p14:tracePt t="15932" x="5080000" y="3898900"/>
          <p14:tracePt t="15941" x="5119688" y="3898900"/>
          <p14:tracePt t="15961" x="5167313" y="3898900"/>
          <p14:tracePt t="15968" x="5199063" y="3898900"/>
          <p14:tracePt t="15977" x="5254625" y="3906838"/>
          <p14:tracePt t="15991" x="5294313" y="3906838"/>
          <p14:tracePt t="15997" x="5334000" y="3906838"/>
          <p14:tracePt t="16007" x="5381625" y="3906838"/>
          <p14:tracePt t="16021" x="5454650" y="3922713"/>
          <p14:tracePt t="16033" x="5526088" y="3938588"/>
          <p14:tracePt t="16043" x="5597525" y="3948113"/>
          <p14:tracePt t="16047" x="5684838" y="3963988"/>
          <p14:tracePt t="16052" x="5765800" y="3971925"/>
          <p14:tracePt t="16063" x="5829300" y="3979863"/>
          <p14:tracePt t="16073" x="5900738" y="3979863"/>
          <p14:tracePt t="16077" x="5964238" y="3987800"/>
          <p14:tracePt t="16089" x="6043613" y="3987800"/>
          <p14:tracePt t="16095" x="6091238" y="3987800"/>
          <p14:tracePt t="16114" x="6156325" y="3987800"/>
          <p14:tracePt t="16119" x="6203950" y="3987800"/>
          <p14:tracePt t="16140" x="6235700" y="3987800"/>
          <p14:tracePt t="16143" x="6275388" y="3987800"/>
          <p14:tracePt t="16154" x="6299200" y="3987800"/>
          <p14:tracePt t="16156" x="6338888" y="3987800"/>
          <p14:tracePt t="16174" x="6386513" y="3987800"/>
          <p14:tracePt t="16183" x="6442075" y="3987800"/>
          <p14:tracePt t="16192" x="6499225" y="3987800"/>
          <p14:tracePt t="16199" x="6546850" y="3987800"/>
          <p14:tracePt t="16208" x="6602413" y="3987800"/>
          <p14:tracePt t="16212" x="6665913" y="3987800"/>
          <p14:tracePt t="16222" x="6721475" y="3987800"/>
          <p14:tracePt t="16235" x="6753225" y="3987800"/>
          <p14:tracePt t="16242" x="6794500" y="3987800"/>
          <p14:tracePt t="16249" x="6834188" y="3987800"/>
          <p14:tracePt t="16254" x="6865938" y="3987800"/>
          <p14:tracePt t="16275" x="6897688" y="3987800"/>
          <p14:tracePt t="16279" x="6929438" y="3987800"/>
          <p14:tracePt t="16288" x="6985000" y="3987800"/>
          <p14:tracePt t="16304" x="7024688" y="3987800"/>
          <p14:tracePt t="16315" x="7096125" y="3987800"/>
          <p14:tracePt t="16318" x="7119938" y="3987800"/>
          <p14:tracePt t="16375" x="7119938" y="3979863"/>
          <p14:tracePt t="16379" x="7119938" y="3971925"/>
          <p14:tracePt t="16391" x="7127875" y="3963988"/>
          <p14:tracePt t="16401" x="7135813" y="3948113"/>
          <p14:tracePt t="16405" x="7145338" y="3930650"/>
          <p14:tracePt t="16415" x="7161213" y="3906838"/>
          <p14:tracePt t="16421" x="7185025" y="3875088"/>
          <p14:tracePt t="16431" x="7208838" y="3843338"/>
          <p14:tracePt t="16441" x="7224713" y="3811588"/>
          <p14:tracePt t="16445" x="7224713" y="3771900"/>
          <p14:tracePt t="16455" x="7240588" y="3740150"/>
          <p14:tracePt t="16468" x="7240588" y="3708400"/>
          <p14:tracePt t="16471" x="7248525" y="3676650"/>
          <p14:tracePt t="16481" x="7248525" y="3629025"/>
          <p14:tracePt t="16485" x="7248525" y="3595688"/>
          <p14:tracePt t="16495" x="7248525" y="3556000"/>
          <p14:tracePt t="16501" x="7248525" y="3516313"/>
          <p14:tracePt t="16511" x="7248525" y="3484563"/>
          <p14:tracePt t="16527" x="7256463" y="3468688"/>
          <p14:tracePt t="16537" x="7264400" y="3436938"/>
          <p14:tracePt t="16552" x="7272338" y="3405188"/>
          <p14:tracePt t="16561" x="7280275" y="3373438"/>
          <p14:tracePt t="16567" x="7288213" y="3349625"/>
          <p14:tracePt t="16577" x="7304088" y="3302000"/>
          <p14:tracePt t="16581" x="7319963" y="3278188"/>
          <p14:tracePt t="16591" x="7319963" y="3244850"/>
          <p14:tracePt t="16602" x="7327900" y="3205163"/>
          <p14:tracePt t="16607" x="7327900" y="3189288"/>
          <p14:tracePt t="16617" x="7327900" y="3157538"/>
          <p14:tracePt t="16623" x="7327900" y="3117850"/>
          <p14:tracePt t="16637" x="7327900" y="3086100"/>
          <p14:tracePt t="16643" x="7327900" y="3054350"/>
          <p14:tracePt t="16647" x="7327900" y="3030538"/>
          <p14:tracePt t="16657" x="7327900" y="3006725"/>
          <p14:tracePt t="16663" x="7327900" y="2982913"/>
          <p14:tracePt t="16673" x="7319963" y="2967038"/>
          <p14:tracePt t="16684" x="7304088" y="2943225"/>
          <p14:tracePt t="16687" x="7288213" y="2909888"/>
          <p14:tracePt t="16699" x="7272338" y="2894013"/>
          <p14:tracePt t="16703" x="7248525" y="2862263"/>
          <p14:tracePt t="16715" x="7224713" y="2830513"/>
          <p14:tracePt t="16723" x="7208838" y="2814638"/>
          <p14:tracePt t="16727" x="7185025" y="2774950"/>
          <p14:tracePt t="16739" x="7169150" y="2759075"/>
          <p14:tracePt t="16743" x="7145338" y="2727325"/>
          <p14:tracePt t="16753" x="7119938" y="2711450"/>
          <p14:tracePt t="16763" x="7088188" y="2687638"/>
          <p14:tracePt t="16769" x="7072313" y="2671763"/>
          <p14:tracePt t="16779" x="7048500" y="2655888"/>
          <p14:tracePt t="16784" x="7000875" y="2632075"/>
          <p14:tracePt t="16793" x="6953250" y="2608263"/>
          <p14:tracePt t="16803" x="6905625" y="2592388"/>
          <p14:tracePt t="16809" x="6850063" y="2576513"/>
          <p14:tracePt t="16819" x="6784975" y="2551113"/>
          <p14:tracePt t="16823" x="6737350" y="2543175"/>
          <p14:tracePt t="16834" x="6681788" y="2527300"/>
          <p14:tracePt t="16844" x="6594475" y="2519363"/>
          <p14:tracePt t="16855" x="6554788" y="2511425"/>
          <p14:tracePt t="16875" x="6507163" y="2503488"/>
          <p14:tracePt t="16889" x="6451600" y="2487613"/>
          <p14:tracePt t="16902" x="6386513" y="2479675"/>
          <p14:tracePt t="16904" x="6299200" y="2471738"/>
          <p14:tracePt t="16915" x="6243638" y="2463800"/>
          <p14:tracePt t="16924" x="6180138" y="2455863"/>
          <p14:tracePt t="16931" x="6124575" y="2455863"/>
          <p14:tracePt t="16941" x="6075363" y="2455863"/>
          <p14:tracePt t="16949" x="6027738" y="2455863"/>
          <p14:tracePt t="16972" x="5908675" y="2455863"/>
          <p14:tracePt t="16987" x="5868988" y="2455863"/>
          <p14:tracePt t="16996" x="5821363" y="2455863"/>
          <p14:tracePt t="17016" x="5773738" y="2455863"/>
          <p14:tracePt t="17022" x="5716588" y="2455863"/>
          <p14:tracePt t="17025" x="5661025" y="2455863"/>
          <p14:tracePt t="17036" x="5605463" y="2455863"/>
          <p14:tracePt t="17046" x="5534025" y="2455863"/>
          <p14:tracePt t="17052" x="5478463" y="2455863"/>
          <p14:tracePt t="17064" x="5381625" y="2455863"/>
          <p14:tracePt t="17068" x="5334000" y="2455863"/>
          <p14:tracePt t="17080" x="5254625" y="2455863"/>
          <p14:tracePt t="17091" x="5175250" y="2455863"/>
          <p14:tracePt t="17107" x="5095875" y="2455863"/>
          <p14:tracePt t="17112" x="5022850" y="2455863"/>
          <p14:tracePt t="17117" x="4959350" y="2455863"/>
          <p14:tracePt t="17123" x="4887913" y="2455863"/>
          <p14:tracePt t="17133" x="4800600" y="2455863"/>
          <p14:tracePt t="17143" x="4729163" y="2455863"/>
          <p14:tracePt t="17147" x="4656138" y="2455863"/>
          <p14:tracePt t="17157" x="4568825" y="2455863"/>
          <p14:tracePt t="17163" x="4497388" y="2455863"/>
          <p14:tracePt t="17173" x="4410075" y="2463800"/>
          <p14:tracePt t="17183" x="4337050" y="2463800"/>
          <p14:tracePt t="17199" x="4281488" y="2463800"/>
          <p14:tracePt t="17203" x="4217988" y="2463800"/>
          <p14:tracePt t="17213" x="4138613" y="2463800"/>
          <p14:tracePt t="17223" x="4075113" y="2463800"/>
          <p14:tracePt t="17228" x="4011613" y="2463800"/>
          <p14:tracePt t="17246" x="3938588" y="2463800"/>
          <p14:tracePt t="17258" x="3851275" y="2463800"/>
          <p14:tracePt t="17264" x="3771900" y="2463800"/>
          <p14:tracePt t="17274" x="3676650" y="2463800"/>
          <p14:tracePt t="17278" x="3579813" y="2463800"/>
          <p14:tracePt t="17284" x="3492500" y="2463800"/>
          <p14:tracePt t="17292" x="3333750" y="2463800"/>
          <p14:tracePt t="17308" x="3276600" y="2463800"/>
          <p14:tracePt t="17315" x="3213100" y="2463800"/>
          <p14:tracePt t="17319" x="3173413" y="2463800"/>
          <p14:tracePt t="17325" x="3117850" y="2463800"/>
          <p14:tracePt t="17333" x="3070225" y="2463800"/>
          <p14:tracePt t="17345" x="3030538" y="2463800"/>
          <p14:tracePt t="17348" x="2990850" y="2463800"/>
          <p14:tracePt t="17358" x="2967038" y="2463800"/>
          <p14:tracePt t="17365" x="2957513" y="2463800"/>
          <p14:tracePt t="17384" x="2949575" y="2463800"/>
          <p14:tracePt t="17426" x="2941638" y="2463800"/>
          <p14:tracePt t="17436" x="2925763" y="2463800"/>
          <p14:tracePt t="17446" x="2901950" y="2479675"/>
          <p14:tracePt t="17452" x="2886075" y="2479675"/>
          <p14:tracePt t="17462" x="2854325" y="2487613"/>
          <p14:tracePt t="17466" x="2798763" y="2495550"/>
          <p14:tracePt t="17476" x="2735263" y="2503488"/>
          <p14:tracePt t="17486" x="2679700" y="2511425"/>
          <p14:tracePt t="17496" x="2624138" y="2511425"/>
          <p14:tracePt t="17502" x="2559050" y="2519363"/>
          <p14:tracePt t="17506" x="2535238" y="2519363"/>
          <p14:tracePt t="17516" x="2503488" y="2519363"/>
          <p14:tracePt t="17532" x="2487613" y="2519363"/>
          <p14:tracePt t="17601" x="2479675" y="2519363"/>
          <p14:tracePt t="17617" x="2463800" y="2527300"/>
          <p14:tracePt t="17637" x="2455863" y="2535238"/>
          <p14:tracePt t="17641" x="2447925" y="2535238"/>
          <p14:tracePt t="17652" x="2439988" y="2535238"/>
          <p14:tracePt t="17657" x="2432050" y="2543175"/>
          <p14:tracePt t="17667" x="2424113" y="2543175"/>
          <p14:tracePt t="17677" x="2416175" y="2543175"/>
          <p14:tracePt t="17683" x="2400300" y="2551113"/>
          <p14:tracePt t="17693" x="2384425" y="2559050"/>
          <p14:tracePt t="17697" x="2368550" y="2559050"/>
          <p14:tracePt t="17707" x="2352675" y="2559050"/>
          <p14:tracePt t="17718" x="2328863" y="2559050"/>
          <p14:tracePt t="17727" x="2305050" y="2559050"/>
          <p14:tracePt t="17733" x="2281238" y="2559050"/>
          <p14:tracePt t="17739" x="2239963" y="2559050"/>
          <p14:tracePt t="17749" x="2208213" y="2559050"/>
          <p14:tracePt t="17759" x="2176463" y="2559050"/>
          <p14:tracePt t="17763" x="2152650" y="2566988"/>
          <p14:tracePt t="17783" x="2136775" y="2566988"/>
          <p14:tracePt t="17789" x="2128838" y="2566988"/>
          <p14:tracePt t="17799" x="2120900" y="2566988"/>
          <p14:tracePt t="17865" x="2112963" y="2566988"/>
          <p14:tracePt t="17869" x="2105025" y="2566988"/>
          <p14:tracePt t="17879" x="2105025" y="2576513"/>
          <p14:tracePt t="17892" x="2097088" y="2576513"/>
          <p14:tracePt t="17902" x="2089150" y="2576513"/>
          <p14:tracePt t="17909" x="2081213" y="2576513"/>
          <p14:tracePt t="17919" x="2073275" y="2584450"/>
          <p14:tracePt t="17935" x="2033588" y="2600325"/>
          <p14:tracePt t="17939" x="2025650" y="2600325"/>
          <p14:tracePt t="17949" x="2017713" y="2608263"/>
          <p14:tracePt t="17959" x="2009775" y="2616200"/>
          <p14:tracePt t="17975" x="2001838" y="2624138"/>
          <p14:tracePt t="17979" x="1993900" y="2632075"/>
          <p14:tracePt t="17995" x="1993900" y="2640013"/>
          <p14:tracePt t="18002" x="1985963" y="2647950"/>
          <p14:tracePt t="18005" x="1985963" y="2655888"/>
          <p14:tracePt t="18015" x="1985963" y="2663825"/>
          <p14:tracePt t="18019" x="1978025" y="2671763"/>
          <p14:tracePt t="18031" x="1962150" y="2687638"/>
          <p14:tracePt t="18041" x="1962150" y="2703513"/>
          <p14:tracePt t="18052" x="1946275" y="2719388"/>
          <p14:tracePt t="18065" x="1938338" y="2727325"/>
          <p14:tracePt t="18071" x="1938338" y="2735263"/>
          <p14:tracePt t="18081" x="1938338" y="2751138"/>
          <p14:tracePt t="18086" x="1930400" y="2759075"/>
          <p14:tracePt t="18097" x="1930400" y="2774950"/>
          <p14:tracePt t="18102" x="1930400" y="2790825"/>
          <p14:tracePt t="18111" x="1930400" y="2798763"/>
          <p14:tracePt t="18121" x="1930400" y="2814638"/>
          <p14:tracePt t="18131" x="1930400" y="2838450"/>
          <p14:tracePt t="18147" x="1930400" y="2862263"/>
          <p14:tracePt t="18152" x="1930400" y="2886075"/>
          <p14:tracePt t="18161" x="1930400" y="2909888"/>
          <p14:tracePt t="18171" x="1930400" y="2943225"/>
          <p14:tracePt t="18177" x="1930400" y="2974975"/>
          <p14:tracePt t="18183" x="1930400" y="3014663"/>
          <p14:tracePt t="18193" x="1930400" y="3062288"/>
          <p14:tracePt t="18203" x="1930400" y="3125788"/>
          <p14:tracePt t="18207" x="1930400" y="3165475"/>
          <p14:tracePt t="18227" x="1930400" y="3189288"/>
          <p14:tracePt t="18233" x="1930400" y="3221038"/>
          <p14:tracePt t="18243" x="1938338" y="3252788"/>
          <p14:tracePt t="18247" x="1946275" y="3294063"/>
          <p14:tracePt t="18263" x="1954213" y="3325813"/>
          <p14:tracePt t="18273" x="1962150" y="3349625"/>
          <p14:tracePt t="18283" x="1970088" y="3389313"/>
          <p14:tracePt t="18288" x="1993900" y="3413125"/>
          <p14:tracePt t="18297" x="2017713" y="3460750"/>
          <p14:tracePt t="18303" x="2057400" y="3508375"/>
          <p14:tracePt t="18312" x="2097088" y="3548063"/>
          <p14:tracePt t="18322" x="2136775" y="3587750"/>
          <p14:tracePt t="18328" x="2184400" y="3636963"/>
          <p14:tracePt t="18340" x="2239963" y="3668713"/>
          <p14:tracePt t="18348" x="2312988" y="3716338"/>
          <p14:tracePt t="18358" x="2376488" y="3748088"/>
          <p14:tracePt t="18362" x="2424113" y="3763963"/>
          <p14:tracePt t="18368" x="2455863" y="3771900"/>
          <p14:tracePt t="18378" x="2487613" y="3779838"/>
          <p14:tracePt t="18382" x="2503488" y="3779838"/>
          <p14:tracePt t="18395" x="2519363" y="3779838"/>
          <p14:tracePt t="18408" x="2535238" y="3787775"/>
          <p14:tracePt t="18415" x="2559050" y="3787775"/>
          <p14:tracePt t="18424" x="2590800" y="3795713"/>
          <p14:tracePt t="18428" x="2640013" y="3803650"/>
          <p14:tracePt t="18435" x="2703513" y="3811588"/>
          <p14:tracePt t="18449" x="2790825" y="3819525"/>
          <p14:tracePt t="18454" x="2909888" y="3835400"/>
          <p14:tracePt t="18470" x="3094038" y="3859213"/>
          <p14:tracePt t="18475" x="3276600" y="3883025"/>
          <p14:tracePt t="18486" x="3413125" y="3922713"/>
          <p14:tracePt t="18495" x="3508375" y="3938588"/>
          <p14:tracePt t="18501" x="3595688" y="3979863"/>
          <p14:tracePt t="18509" x="3684588" y="3995738"/>
          <p14:tracePt t="18515" x="3716338" y="4011613"/>
          <p14:tracePt t="18525" x="3740150" y="4019550"/>
          <p14:tracePt t="18565" x="3756025" y="4019550"/>
          <p14:tracePt t="18575" x="3779838" y="4019550"/>
          <p14:tracePt t="18581" x="3811588" y="4019550"/>
          <p14:tracePt t="18593" x="3843338" y="4019550"/>
          <p14:tracePt t="18599" x="3883025" y="4027488"/>
          <p14:tracePt t="18605" x="3930650" y="4035425"/>
          <p14:tracePt t="18615" x="3954463" y="4043363"/>
          <p14:tracePt t="18627" x="3970338" y="4051300"/>
          <p14:tracePt t="18636" x="3986213" y="4051300"/>
          <p14:tracePt t="18639" x="3994150" y="4059238"/>
          <p14:tracePt t="18846" x="3994150" y="4067175"/>
          <p14:tracePt t="18863" x="3986213" y="4067175"/>
          <p14:tracePt t="18866" x="3970338" y="4067175"/>
          <p14:tracePt t="18879" x="3962400" y="4075113"/>
          <p14:tracePt t="18887" x="3946525" y="4083050"/>
          <p14:tracePt t="18893" x="3930650" y="4083050"/>
          <p14:tracePt t="18904" x="3914775" y="4098925"/>
          <p14:tracePt t="18913" x="3898900" y="4106863"/>
          <p14:tracePt t="18920" x="3883025" y="4114800"/>
          <p14:tracePt t="18927" x="3867150" y="4122738"/>
          <p14:tracePt t="18932" x="3835400" y="4130675"/>
          <p14:tracePt t="18942" x="3827463" y="4138613"/>
          <p14:tracePt t="18946" x="3811588" y="4146550"/>
          <p14:tracePt t="18957" x="3795713" y="4154488"/>
          <p14:tracePt t="18967" x="3779838" y="4162425"/>
          <p14:tracePt t="18985" x="3763963" y="4178300"/>
          <p14:tracePt t="18999" x="3756025" y="4186238"/>
          <p14:tracePt t="19013" x="3748088" y="4202113"/>
          <p14:tracePt t="19019" x="3740150" y="4202113"/>
          <p14:tracePt t="19025" x="3732213" y="4210050"/>
          <p14:tracePt t="19031" x="3724275" y="4217988"/>
          <p14:tracePt t="19045" x="3708400" y="4233863"/>
          <p14:tracePt t="19051" x="3708400" y="4241800"/>
          <p14:tracePt t="19059" x="3700463" y="4249738"/>
          <p14:tracePt t="19065" x="3700463" y="4265613"/>
          <p14:tracePt t="19069" x="3700463" y="4330700"/>
          <p14:tracePt t="19081" x="3700463" y="4354513"/>
          <p14:tracePt t="19087" x="3700463" y="4362450"/>
          <p14:tracePt t="19097" x="3700463" y="4378325"/>
          <p14:tracePt t="19103" x="3700463" y="4402138"/>
          <p14:tracePt t="19120" x="3700463" y="4418013"/>
          <p14:tracePt t="19131" x="3700463" y="4433888"/>
          <p14:tracePt t="19137" x="3708400" y="4465638"/>
          <p14:tracePt t="19145" x="3716338" y="4497388"/>
          <p14:tracePt t="19151" x="3740150" y="4545013"/>
          <p14:tracePt t="19161" x="3763963" y="4592638"/>
          <p14:tracePt t="19165" x="3787775" y="4657725"/>
          <p14:tracePt t="19177" x="3803650" y="4697413"/>
          <p14:tracePt t="19181" x="3835400" y="4752975"/>
          <p14:tracePt t="19193" x="3867150" y="4800600"/>
          <p14:tracePt t="19202" x="3890963" y="4848225"/>
          <p14:tracePt t="19207" x="3922713" y="4895850"/>
          <p14:tracePt t="19219" x="3938588" y="4927600"/>
          <p14:tracePt t="19221" x="3962400" y="4959350"/>
          <p14:tracePt t="19231" x="3986213" y="4984750"/>
          <p14:tracePt t="19243" x="4019550" y="5048250"/>
          <p14:tracePt t="19247" x="4027488" y="5080000"/>
          <p14:tracePt t="19259" x="4067175" y="5127625"/>
          <p14:tracePt t="19265" x="4075113" y="5167313"/>
          <p14:tracePt t="19277" x="4098925" y="5214938"/>
          <p14:tracePt t="19293" x="4122738" y="5238750"/>
          <p14:tracePt t="19297" x="4138613" y="5278438"/>
          <p14:tracePt t="19304" x="4138613" y="5302250"/>
          <p14:tracePt t="19312" x="4154488" y="5327650"/>
          <p14:tracePt t="19324" x="4170363" y="5343525"/>
          <p14:tracePt t="19330" x="4178300" y="5367338"/>
          <p14:tracePt t="19337" x="4202113" y="5399088"/>
          <p14:tracePt t="19346" x="4217988" y="5422900"/>
          <p14:tracePt t="19353" x="4257675" y="5454650"/>
          <p14:tracePt t="19362" x="4297363" y="5486400"/>
          <p14:tracePt t="19369" x="4337050" y="5510213"/>
          <p14:tracePt t="19378" x="4370388" y="5541963"/>
          <p14:tracePt t="19382" x="4489450" y="5597525"/>
          <p14:tracePt t="19392" x="4584700" y="5645150"/>
          <p14:tracePt t="19404" x="4656138" y="5670550"/>
          <p14:tracePt t="19408" x="4705350" y="5694363"/>
          <p14:tracePt t="19419" x="4760913" y="5718175"/>
          <p14:tracePt t="19422" x="4800600" y="5734050"/>
          <p14:tracePt t="19435" x="4856163" y="5749925"/>
          <p14:tracePt t="19440" x="4911725" y="5757863"/>
          <p14:tracePt t="19451" x="4935538" y="5757863"/>
          <p14:tracePt t="19459" x="4967288" y="5765800"/>
          <p14:tracePt t="19463" x="5006975" y="5773738"/>
          <p14:tracePt t="19475" x="5064125" y="5781675"/>
          <p14:tracePt t="19481" x="5167313" y="5789613"/>
          <p14:tracePt t="19493" x="5302250" y="5797550"/>
          <p14:tracePt t="19497" x="5422900" y="5805488"/>
          <p14:tracePt t="19509" x="5581650" y="5821363"/>
          <p14:tracePt t="19515" x="5749925" y="5837238"/>
          <p14:tracePt t="19527" x="5900738" y="5853113"/>
          <p14:tracePt t="19531" x="6059488" y="5861050"/>
          <p14:tracePt t="19537" x="6148388" y="5868988"/>
          <p14:tracePt t="19547" x="6211888" y="5884863"/>
          <p14:tracePt t="19559" x="6259513" y="5892800"/>
          <p14:tracePt t="19565" x="6307138" y="5908675"/>
          <p14:tracePt t="19572" x="6338888" y="5908675"/>
          <p14:tracePt t="19581" x="6354763" y="5916613"/>
          <p14:tracePt t="19588" x="6362700" y="5924550"/>
          <p14:tracePt t="19597" x="6386513" y="5924550"/>
          <p14:tracePt t="19603" x="6402388" y="5924550"/>
          <p14:tracePt t="19613" x="6434138" y="5924550"/>
          <p14:tracePt t="19620" x="6499225" y="5932488"/>
          <p14:tracePt t="19629" x="6578600" y="5932488"/>
          <p14:tracePt t="19633" x="6673850" y="5932488"/>
          <p14:tracePt t="19643" x="6729413" y="5940425"/>
          <p14:tracePt t="19655" x="6818313" y="5948363"/>
          <p14:tracePt t="19658" x="6905625" y="5956300"/>
          <p14:tracePt t="19669" x="6969125" y="5956300"/>
          <p14:tracePt t="19675" x="7032625" y="5956300"/>
          <p14:tracePt t="19685" x="7064375" y="5956300"/>
          <p14:tracePt t="19693" x="7080250" y="5956300"/>
          <p14:tracePt t="19703" x="7088188" y="5956300"/>
          <p14:tracePt t="19721" x="7096125" y="5956300"/>
          <p14:tracePt t="19734" x="7104063" y="5956300"/>
          <p14:tracePt t="19739" x="7127875" y="5956300"/>
          <p14:tracePt t="19749" x="7161213" y="5956300"/>
          <p14:tracePt t="19755" x="7216775" y="5948363"/>
          <p14:tracePt t="19766" x="7280275" y="5940425"/>
          <p14:tracePt t="19771" x="7359650" y="5924550"/>
          <p14:tracePt t="19780" x="7431088" y="5908675"/>
          <p14:tracePt t="19791" x="7478713" y="5892800"/>
          <p14:tracePt t="19797" x="7504113" y="5884863"/>
          <p14:tracePt t="19805" x="7519988" y="5876925"/>
          <p14:tracePt t="19811" x="7527925" y="5876925"/>
          <p14:tracePt t="19835" x="7535863" y="5868988"/>
          <p14:tracePt t="19845" x="7543800" y="5868988"/>
          <p14:tracePt t="19849" x="7551738" y="5861050"/>
          <p14:tracePt t="19865" x="7567613" y="5853113"/>
          <p14:tracePt t="19875" x="7575550" y="5845175"/>
          <p14:tracePt t="19886" x="7591425" y="5829300"/>
          <p14:tracePt t="19892" x="7591425" y="5821363"/>
          <p14:tracePt t="19902" x="7599363" y="5805488"/>
          <p14:tracePt t="19905" x="7607300" y="5805488"/>
          <p14:tracePt t="19916" x="7623175" y="5789613"/>
          <p14:tracePt t="19941" x="7631113" y="5757863"/>
          <p14:tracePt t="19950" x="7639050" y="5749925"/>
          <p14:tracePt t="19957" x="7646988" y="5741988"/>
          <p14:tracePt t="19966" x="7646988" y="5734050"/>
          <p14:tracePt t="19976" x="7654925" y="5726113"/>
          <p14:tracePt t="19979" x="7702550" y="5686425"/>
          <p14:tracePt t="19991" x="7718425" y="5670550"/>
          <p14:tracePt t="19995" x="7734300" y="5653088"/>
          <p14:tracePt t="20007" x="7750175" y="5637213"/>
          <p14:tracePt t="20011" x="7781925" y="5613400"/>
          <p14:tracePt t="20021" x="7797800" y="5581650"/>
          <p14:tracePt t="20027" x="7813675" y="5565775"/>
          <p14:tracePt t="20038" x="7839075" y="5541963"/>
          <p14:tracePt t="20047" x="7854950" y="5518150"/>
          <p14:tracePt t="20051" x="7878763" y="5494338"/>
          <p14:tracePt t="20063" x="7894638" y="5470525"/>
          <p14:tracePt t="20067" x="7926388" y="5430838"/>
          <p14:tracePt t="20077" x="7934325" y="5407025"/>
          <p14:tracePt t="20089" x="7958138" y="5383213"/>
          <p14:tracePt t="20095" x="7966075" y="5351463"/>
          <p14:tracePt t="20099" x="7989888" y="5310188"/>
          <p14:tracePt t="20111" x="7997825" y="5278438"/>
          <p14:tracePt t="20117" x="8005763" y="5254625"/>
          <p14:tracePt t="20127" x="8005763" y="5222875"/>
          <p14:tracePt t="20133" x="8005763" y="5199063"/>
          <p14:tracePt t="20149" x="8005763" y="5151438"/>
          <p14:tracePt t="20157" x="8005763" y="5119688"/>
          <p14:tracePt t="20167" x="7997825" y="5087938"/>
          <p14:tracePt t="20173" x="7974013" y="5040313"/>
          <p14:tracePt t="20183" x="7958138" y="4992688"/>
          <p14:tracePt t="20190" x="7942263" y="4967288"/>
          <p14:tracePt t="20199" x="7918450" y="4919663"/>
          <p14:tracePt t="20209" x="7902575" y="4879975"/>
          <p14:tracePt t="20219" x="7878763" y="4848225"/>
          <p14:tracePt t="20224" x="7854950" y="4808538"/>
          <p14:tracePt t="20229" x="7821613" y="4760913"/>
          <p14:tracePt t="20241" x="7813675" y="4737100"/>
          <p14:tracePt t="20249" x="7797800" y="4705350"/>
          <p14:tracePt t="20254" x="7766050" y="4665663"/>
          <p14:tracePt t="20263" x="7734300" y="4633913"/>
          <p14:tracePt t="20269" x="7694613" y="4592638"/>
          <p14:tracePt t="20279" x="7662863" y="4552950"/>
          <p14:tracePt t="20289" x="7551738" y="4489450"/>
          <p14:tracePt t="20294" x="7496175" y="4441825"/>
          <p14:tracePt t="20304" x="7439025" y="4410075"/>
          <p14:tracePt t="20308" x="7383463" y="4378325"/>
          <p14:tracePt t="20319" x="7335838" y="4346575"/>
          <p14:tracePt t="20328" x="7256463" y="4306888"/>
          <p14:tracePt t="20334" x="7185025" y="4273550"/>
          <p14:tracePt t="20344" x="7119938" y="4241800"/>
          <p14:tracePt t="20348" x="7048500" y="4217988"/>
          <p14:tracePt t="20358" x="6977063" y="4186238"/>
          <p14:tracePt t="20368" x="6921500" y="4170363"/>
          <p14:tracePt t="20374" x="6834188" y="4138613"/>
          <p14:tracePt t="20389" x="6777038" y="4122738"/>
          <p14:tracePt t="20400" x="6737350" y="4114800"/>
          <p14:tracePt t="20410" x="6681788" y="4098925"/>
          <p14:tracePt t="20414" x="6650038" y="4098925"/>
          <p14:tracePt t="20424" x="6594475" y="4083050"/>
          <p14:tracePt t="20430" x="6562725" y="4075113"/>
          <p14:tracePt t="20451" x="6499225" y="4067175"/>
          <p14:tracePt t="20454" x="6459538" y="4059238"/>
          <p14:tracePt t="20464" x="6418263" y="4051300"/>
          <p14:tracePt t="20471" x="6338888" y="4043363"/>
          <p14:tracePt t="20480" x="6283325" y="4043363"/>
          <p14:tracePt t="20490" x="6211888" y="4027488"/>
          <p14:tracePt t="20495" x="6148388" y="4027488"/>
          <p14:tracePt t="20515" x="6083300" y="4019550"/>
          <p14:tracePt t="20527" x="6003925" y="4011613"/>
          <p14:tracePt t="20531" x="5916613" y="4003675"/>
          <p14:tracePt t="20537" x="5853113" y="3995738"/>
          <p14:tracePt t="20547" x="5789613" y="3995738"/>
          <p14:tracePt t="20551" x="5740400" y="3995738"/>
          <p14:tracePt t="20567" x="5684838" y="3987800"/>
          <p14:tracePt t="20581" x="5629275" y="3987800"/>
          <p14:tracePt t="20588" x="5597525" y="3987800"/>
          <p14:tracePt t="20592" x="5549900" y="3979863"/>
          <p14:tracePt t="20603" x="5454650" y="3979863"/>
          <p14:tracePt t="20613" x="5407025" y="3979863"/>
          <p14:tracePt t="20617" x="5326063" y="3979863"/>
          <p14:tracePt t="20627" x="5270500" y="3979863"/>
          <p14:tracePt t="20631" x="5207000" y="3979863"/>
          <p14:tracePt t="20643" x="5135563" y="3979863"/>
          <p14:tracePt t="20649" x="5072063" y="3979863"/>
          <p14:tracePt t="20663" x="4999038" y="3979863"/>
          <p14:tracePt t="20667" x="4903788" y="3979863"/>
          <p14:tracePt t="20679" x="4848225" y="3979863"/>
          <p14:tracePt t="20683" x="4784725" y="3979863"/>
          <p14:tracePt t="20689" x="4729163" y="3979863"/>
          <p14:tracePt t="20699" x="4679950" y="3979863"/>
          <p14:tracePt t="20717" x="4632325" y="3971925"/>
          <p14:tracePt t="20723" x="4600575" y="3971925"/>
          <p14:tracePt t="20729" x="4592638" y="3971925"/>
          <p14:tracePt t="20755" x="4576763" y="3971925"/>
          <p14:tracePt t="20765" x="4552950" y="3971925"/>
          <p14:tracePt t="20779" x="4529138" y="3971925"/>
          <p14:tracePt t="20785" x="4489450" y="3971925"/>
          <p14:tracePt t="20795" x="4449763" y="3987800"/>
          <p14:tracePt t="20799" x="4410075" y="3995738"/>
          <p14:tracePt t="20805" x="4370388" y="4003675"/>
          <p14:tracePt t="20810" x="4329113" y="4019550"/>
          <p14:tracePt t="20819" x="4273550" y="4043363"/>
          <p14:tracePt t="20828" x="4249738" y="4051300"/>
          <p14:tracePt t="20835" x="4225925" y="4059238"/>
          <p14:tracePt t="20845" x="4202113" y="4067175"/>
          <p14:tracePt t="20849" x="4186238" y="4083050"/>
          <p14:tracePt t="20861" x="4170363" y="4083050"/>
          <p14:tracePt t="20871" x="4162425" y="4090988"/>
          <p14:tracePt t="20877" x="4146550" y="4098925"/>
          <p14:tracePt t="20890" x="4138613" y="4098925"/>
          <p14:tracePt t="20896" x="4122738" y="4114800"/>
          <p14:tracePt t="20902" x="4106863" y="4122738"/>
          <p14:tracePt t="20912" x="4083050" y="4138613"/>
          <p14:tracePt t="20916" x="4059238" y="4154488"/>
          <p14:tracePt t="20932" x="4027488" y="4162425"/>
          <p14:tracePt t="20939" x="4011613" y="4178300"/>
          <p14:tracePt t="20952" x="3986213" y="4186238"/>
          <p14:tracePt t="20967" x="3970338" y="4202113"/>
          <p14:tracePt t="20980" x="3954463" y="4210050"/>
          <p14:tracePt t="21037" x="3946525" y="4217988"/>
          <p14:tracePt t="21047" x="3946525" y="4225925"/>
          <p14:tracePt t="21051" x="3938588" y="4233863"/>
          <p14:tracePt t="21062" x="3938588" y="4241800"/>
          <p14:tracePt t="21077" x="3938588" y="4249738"/>
          <p14:tracePt t="21088" x="3938588" y="4265613"/>
          <p14:tracePt t="21097" x="3930650" y="4273550"/>
          <p14:tracePt t="21113" x="3930650" y="4291013"/>
          <p14:tracePt t="21123" x="3930650" y="4306888"/>
          <p14:tracePt t="21133" x="3930650" y="4322763"/>
          <p14:tracePt t="21145" x="3922713" y="4330700"/>
          <p14:tracePt t="21150" x="3922713" y="4346575"/>
          <p14:tracePt t="21157" x="3914775" y="4402138"/>
          <p14:tracePt t="21163" x="3906838" y="4425950"/>
          <p14:tracePt t="21175" x="3906838" y="4449763"/>
          <p14:tracePt t="21179" x="3898900" y="4481513"/>
          <p14:tracePt t="21190" x="3898900" y="4513263"/>
          <p14:tracePt t="21199" x="3890963" y="4552950"/>
          <p14:tracePt t="21206" x="3890963" y="4584700"/>
          <p14:tracePt t="21215" x="3890963" y="4616450"/>
          <p14:tracePt t="21219" x="3890963" y="4649788"/>
          <p14:tracePt t="21231" x="3890963" y="4689475"/>
          <p14:tracePt t="21235" x="3890963" y="4705350"/>
          <p14:tracePt t="21245" x="3890963" y="4737100"/>
          <p14:tracePt t="21265" x="3890963" y="4776788"/>
          <p14:tracePt t="21269" x="3883025" y="4816475"/>
          <p14:tracePt t="21281" x="3875088" y="4840288"/>
          <p14:tracePt t="21285" x="3875088" y="4864100"/>
          <p14:tracePt t="21295" x="3875088" y="4895850"/>
          <p14:tracePt t="21301" x="3875088" y="4935538"/>
          <p14:tracePt t="21313" x="3867150" y="4984750"/>
          <p14:tracePt t="21319" x="3867150" y="5008563"/>
          <p14:tracePt t="21325" x="3867150" y="5040313"/>
          <p14:tracePt t="21335" x="3867150" y="5064125"/>
          <p14:tracePt t="21340" x="3867150" y="5103813"/>
          <p14:tracePt t="21351" x="3867150" y="5127625"/>
          <p14:tracePt t="21361" x="3875088" y="5151438"/>
          <p14:tracePt t="21367" x="3883025" y="5175250"/>
          <p14:tracePt t="21379" x="3898900" y="5191125"/>
          <p14:tracePt t="21385" x="3906838" y="5214938"/>
          <p14:tracePt t="21391" x="3922713" y="5230813"/>
          <p14:tracePt t="21401" x="3938588" y="5254625"/>
          <p14:tracePt t="21407" x="3954463" y="5270500"/>
          <p14:tracePt t="21417" x="3978275" y="5286375"/>
          <p14:tracePt t="21422" x="4002088" y="5302250"/>
          <p14:tracePt t="21430" x="4051300" y="5327650"/>
          <p14:tracePt t="21436" x="4090988" y="5335588"/>
          <p14:tracePt t="21446" x="4162425" y="5343525"/>
          <p14:tracePt t="21462" x="4225925" y="5359400"/>
          <p14:tracePt t="21466" x="4281488" y="5367338"/>
          <p14:tracePt t="21473" x="4321175" y="5375275"/>
          <p14:tracePt t="21476" x="4362450" y="5383213"/>
          <p14:tracePt t="21486" x="4402138" y="5391150"/>
          <p14:tracePt t="21498" x="4449763" y="5399088"/>
          <p14:tracePt t="21506" x="4489450" y="5407025"/>
          <p14:tracePt t="21508" x="4568825" y="5422900"/>
          <p14:tracePt t="21518" x="4656138" y="5438775"/>
          <p14:tracePt t="21529" x="4721225" y="5446713"/>
          <p14:tracePt t="21535" x="4776788" y="5454650"/>
          <p14:tracePt t="21544" x="4840288" y="5470525"/>
          <p14:tracePt t="21550" x="4927600" y="5486400"/>
          <p14:tracePt t="21558" x="5006975" y="5502275"/>
          <p14:tracePt t="21570" x="5087938" y="5518150"/>
          <p14:tracePt t="21576" x="5167313" y="5541963"/>
          <p14:tracePt t="21586" x="5214938" y="5549900"/>
          <p14:tracePt t="21593" x="5270500" y="5565775"/>
          <p14:tracePt t="21604" x="5294313" y="5565775"/>
          <p14:tracePt t="21618" x="5302250" y="5565775"/>
          <p14:tracePt t="21658" x="5310188" y="5565775"/>
          <p14:tracePt t="21670" x="5318125" y="5573713"/>
          <p14:tracePt t="21680" x="5334000" y="5581650"/>
          <p14:tracePt t="21684" x="5341938" y="5581650"/>
          <p14:tracePt t="21694" x="5357813" y="5589588"/>
          <p14:tracePt t="21708" x="5365750" y="5597525"/>
          <p14:tracePt t="21832" x="5365750" y="5605463"/>
          <p14:tracePt t="21836" x="5357813" y="5605463"/>
          <p14:tracePt t="21846" x="5349875" y="5605463"/>
          <p14:tracePt t="21857" x="5349875" y="5613400"/>
          <p14:tracePt t="21862" x="5334000" y="5621338"/>
          <p14:tracePt t="21873" x="5326063" y="5621338"/>
          <p14:tracePt t="21886" x="5310188" y="5629275"/>
          <p14:tracePt t="21894" x="5294313" y="5637213"/>
          <p14:tracePt t="21905" x="5270500" y="5653088"/>
          <p14:tracePt t="21909" x="5262563" y="5653088"/>
          <p14:tracePt t="21918" x="5262563" y="5662613"/>
          <p14:tracePt t="21926" x="5254625" y="5662613"/>
          <p14:tracePt t="21937" x="5246688" y="5662613"/>
          <p14:tracePt t="21943" x="5246688" y="5670550"/>
          <p14:tracePt t="21959" x="5238750" y="5670550"/>
          <p14:tracePt t="21970" x="5238750" y="5678488"/>
          <p14:tracePt t="21974" x="5222875" y="5686425"/>
          <p14:tracePt t="21990" x="5222875" y="5694363"/>
          <p14:tracePt t="22000" x="5214938" y="5694363"/>
          <p14:tracePt t="22009" x="5214938" y="5702300"/>
          <p14:tracePt t="22049" x="5207000" y="5710238"/>
          <p14:tracePt t="22256" x="5199063" y="5710238"/>
          <p14:tracePt t="22266" x="5191125" y="5710238"/>
          <p14:tracePt t="22280" x="5191125" y="5718175"/>
          <p14:tracePt t="22297" x="5183188" y="5718175"/>
          <p14:tracePt t="22321" x="5183188" y="5726113"/>
          <p14:tracePt t="23092" x="5175250" y="5726113"/>
          <p14:tracePt t="23844" x="5183188" y="5726113"/>
          <p14:tracePt t="23869" x="5191125" y="5726113"/>
          <p14:tracePt t="23879" x="5199063" y="5726113"/>
          <p14:tracePt t="23885" x="5207000" y="5726113"/>
          <p14:tracePt t="23897" x="5214938" y="5734050"/>
          <p14:tracePt t="23903" x="5230813" y="5734050"/>
          <p14:tracePt t="23915" x="5246688" y="5741988"/>
          <p14:tracePt t="23919" x="5286375" y="5749925"/>
          <p14:tracePt t="23926" x="5318125" y="5749925"/>
          <p14:tracePt t="23943" x="5349875" y="5749925"/>
          <p14:tracePt t="23949" x="5365750" y="5749925"/>
          <p14:tracePt t="23952" x="5389563" y="5749925"/>
          <p14:tracePt t="23958" x="5414963" y="5749925"/>
          <p14:tracePt t="23968" x="5422900" y="5749925"/>
          <p14:tracePt t="23972" x="5438775" y="5749925"/>
          <p14:tracePt t="24165" x="5438775" y="5757863"/>
          <p14:tracePt t="24175" x="5438775" y="5765800"/>
          <p14:tracePt t="24188" x="5438775" y="5773738"/>
          <p14:tracePt t="24205" x="5438775" y="5781675"/>
          <p14:tracePt t="24215" x="5446713" y="5781675"/>
          <p14:tracePt t="24251" x="5446713" y="5789613"/>
          <p14:tracePt t="24265" x="5454650" y="5789613"/>
          <p14:tracePt t="24271" x="5462588" y="5789613"/>
          <p14:tracePt t="24287" x="5470525" y="5797550"/>
          <p14:tracePt t="24298" x="5486400" y="5797550"/>
          <p14:tracePt t="24304" x="5494338" y="5797550"/>
          <p14:tracePt t="24313" x="5502275" y="5797550"/>
          <p14:tracePt t="24328" x="5518150" y="5797550"/>
          <p14:tracePt t="24334" x="5526088" y="5797550"/>
          <p14:tracePt t="24347" x="5541963" y="5805488"/>
          <p14:tracePt t="24351" x="5549900" y="5805488"/>
          <p14:tracePt t="24397" x="5557838" y="5805488"/>
          <p14:tracePt t="24408" x="5565775" y="5805488"/>
          <p14:tracePt t="24412" x="5581650" y="5805488"/>
          <p14:tracePt t="24419" x="5597525" y="5805488"/>
          <p14:tracePt t="24429" x="5629275" y="5805488"/>
          <p14:tracePt t="24435" x="5637213" y="5805488"/>
          <p14:tracePt t="24451" x="5645150" y="5805488"/>
          <p14:tracePt t="24746" x="5629275" y="5805488"/>
          <p14:tracePt t="24753" x="5613400" y="5805488"/>
          <p14:tracePt t="24765" x="5589588" y="5805488"/>
          <p14:tracePt t="24771" x="5573713" y="5805488"/>
          <p14:tracePt t="24783" x="5557838" y="5805488"/>
          <p14:tracePt t="24789" x="5534025" y="5805488"/>
          <p14:tracePt t="24799" x="5518150" y="5805488"/>
          <p14:tracePt t="24803" x="5494338" y="5805488"/>
          <p14:tracePt t="24810" x="5470525" y="5805488"/>
          <p14:tracePt t="24819" x="5438775" y="5813425"/>
          <p14:tracePt t="24830" x="5407025" y="5821363"/>
          <p14:tracePt t="24843" x="5373688" y="5829300"/>
          <p14:tracePt t="24852" x="5365750" y="5829300"/>
          <p14:tracePt t="24862" x="5357813" y="5829300"/>
          <p14:tracePt t="24865" x="5349875" y="5829300"/>
          <p14:tracePt t="24876" x="5334000" y="5829300"/>
          <p14:tracePt t="24894" x="5326063" y="5829300"/>
          <p14:tracePt t="25062" x="5318125" y="5829300"/>
          <p14:tracePt t="25093" x="5310188" y="5829300"/>
          <p14:tracePt t="25214" x="5318125" y="5829300"/>
          <p14:tracePt t="25220" x="5326063" y="5829300"/>
          <p14:tracePt t="25233" x="5334000" y="5829300"/>
          <p14:tracePt t="25237" x="5349875" y="5829300"/>
          <p14:tracePt t="25249" x="5357813" y="5829300"/>
          <p14:tracePt t="25253" x="5373688" y="5829300"/>
          <p14:tracePt t="25265" x="5381625" y="5821363"/>
          <p14:tracePt t="25273" x="5397500" y="5821363"/>
          <p14:tracePt t="25278" x="5414963" y="5821363"/>
          <p14:tracePt t="25287" x="5422900" y="5821363"/>
          <p14:tracePt t="25293" x="5422900" y="5813425"/>
          <p14:tracePt t="25303" x="5430838" y="5813425"/>
          <p14:tracePt t="25317" x="5438775" y="5813425"/>
          <p14:tracePt t="25335" x="5446713" y="5813425"/>
          <p14:tracePt t="25350" x="5454650" y="5813425"/>
          <p14:tracePt t="25357" x="5470525" y="5813425"/>
          <p14:tracePt t="25367" x="5478463" y="5813425"/>
          <p14:tracePt t="25372" x="5486400" y="5813425"/>
          <p14:tracePt t="25382" x="5502275" y="5813425"/>
          <p14:tracePt t="25397" x="5510213" y="5813425"/>
          <p14:tracePt t="25410" x="5518150" y="5813425"/>
          <p14:tracePt t="25415" x="5526088" y="5813425"/>
          <p14:tracePt t="25433" x="5534025" y="5805488"/>
          <p14:tracePt t="25450" x="5541963" y="5805488"/>
          <p14:tracePt t="25467" x="5549900" y="5805488"/>
          <p14:tracePt t="25472" x="5557838" y="5805488"/>
          <p14:tracePt t="25489" x="5565775" y="5805488"/>
          <p14:tracePt t="25495" x="5573713" y="5805488"/>
          <p14:tracePt t="25510" x="5581650" y="5805488"/>
          <p14:tracePt t="25519" x="5589588" y="5805488"/>
          <p14:tracePt t="25529" x="5597525" y="5797550"/>
          <p14:tracePt t="25544" x="5605463" y="5797550"/>
          <p14:tracePt t="25580" x="5613400" y="5797550"/>
          <p14:tracePt t="25590" x="5621338" y="5797550"/>
          <p14:tracePt t="25606" x="5629275" y="5797550"/>
          <p14:tracePt t="25612" x="5637213" y="5797550"/>
          <p14:tracePt t="25620" x="5653088" y="5797550"/>
          <p14:tracePt t="25634" x="5661025" y="5797550"/>
          <p14:tracePt t="25645" x="5668963" y="5797550"/>
          <p14:tracePt t="25670" x="5676900" y="5797550"/>
          <p14:tracePt t="25685" x="5676900" y="5789613"/>
          <p14:tracePt t="25756" x="5684838" y="5789613"/>
          <p14:tracePt t="25777" x="5692775" y="5789613"/>
          <p14:tracePt t="26012" x="5684838" y="5789613"/>
          <p14:tracePt t="26023" x="5676900" y="5789613"/>
          <p14:tracePt t="26061" x="5668963" y="5789613"/>
          <p14:tracePt t="26069" x="5661025" y="5789613"/>
          <p14:tracePt t="26085" x="5645150" y="5789613"/>
          <p14:tracePt t="26095" x="5637213" y="5789613"/>
          <p14:tracePt t="26126" x="5629275" y="5789613"/>
          <p14:tracePt t="26161" x="5621338" y="5789613"/>
          <p14:tracePt t="26170" x="5613400" y="5789613"/>
          <p14:tracePt t="26188" x="5605463" y="5789613"/>
          <p14:tracePt t="26194" x="5597525" y="5789613"/>
          <p14:tracePt t="26204" x="5581650" y="5789613"/>
          <p14:tracePt t="26208" x="5573713" y="5789613"/>
          <p14:tracePt t="26217" x="5549900" y="5789613"/>
          <p14:tracePt t="26224" x="5541963" y="5789613"/>
          <p14:tracePt t="26239" x="5534025" y="5789613"/>
          <p14:tracePt t="26340" x="5526088" y="5789613"/>
          <p14:tracePt t="26377" x="5518150" y="5789613"/>
          <p14:tracePt t="26393" x="5510213" y="5789613"/>
          <p14:tracePt t="26432" x="5502275" y="5789613"/>
          <p14:tracePt t="26449" x="5494338" y="5789613"/>
          <p14:tracePt t="26465" x="5486400" y="5789613"/>
          <p14:tracePt t="26471" x="5478463" y="5789613"/>
          <p14:tracePt t="26812" x="5486400" y="5789613"/>
          <p14:tracePt t="26831" x="5494338" y="5789613"/>
          <p14:tracePt t="26851" x="5502275" y="5789613"/>
          <p14:tracePt t="26896" x="5510213" y="5789613"/>
          <p14:tracePt t="26900" x="5518150" y="5789613"/>
          <p14:tracePt t="26913" x="5541963" y="5789613"/>
          <p14:tracePt t="26930" x="5549900" y="5789613"/>
          <p14:tracePt t="26945" x="5557838" y="5789613"/>
          <p14:tracePt t="26961" x="5565775" y="5789613"/>
          <p14:tracePt t="26979" x="5573713" y="5789613"/>
          <p14:tracePt t="26996" x="5581650" y="5789613"/>
          <p14:tracePt t="27001" x="5597525" y="5789613"/>
          <p14:tracePt t="27017" x="5613400" y="5789613"/>
          <p14:tracePt t="27034" x="5621338" y="5789613"/>
          <p14:tracePt t="27047" x="5629275" y="5789613"/>
          <p14:tracePt t="27096" x="5637213" y="5789613"/>
          <p14:tracePt t="27112" x="5645150" y="5789613"/>
          <p14:tracePt t="27118" x="5653088" y="5789613"/>
          <p14:tracePt t="27142" x="5661025" y="5789613"/>
          <p14:tracePt t="27162" x="5668963" y="5789613"/>
          <p14:tracePt t="27172" x="5676900" y="5789613"/>
          <p14:tracePt t="27188" x="5684838" y="5789613"/>
          <p14:tracePt t="27203" x="5700713" y="5789613"/>
          <p14:tracePt t="27218" x="5708650" y="5789613"/>
          <p14:tracePt t="27233" x="5716588" y="5789613"/>
          <p14:tracePt t="27239" x="5724525" y="5789613"/>
          <p14:tracePt t="27248" x="5732463" y="5789613"/>
          <p14:tracePt t="27269" x="5740400" y="5789613"/>
          <p14:tracePt t="27275" x="5749925" y="5789613"/>
          <p14:tracePt t="27285" x="5757863" y="5789613"/>
          <p14:tracePt t="27289" x="5765800" y="5789613"/>
          <p14:tracePt t="27299" x="5773738" y="5789613"/>
          <p14:tracePt t="27309" x="5781675" y="5789613"/>
          <p14:tracePt t="27315" x="5797550" y="5789613"/>
          <p14:tracePt t="27325" x="5805488" y="5789613"/>
          <p14:tracePt t="37170" x="5797550" y="5789613"/>
          <p14:tracePt t="37180" x="5781675" y="5789613"/>
          <p14:tracePt t="37184" x="5773738" y="5789613"/>
          <p14:tracePt t="37194" x="5757863" y="5797550"/>
          <p14:tracePt t="37205" x="5732463" y="5805488"/>
          <p14:tracePt t="37211" x="5708650" y="5805488"/>
          <p14:tracePt t="37221" x="5661025" y="5813425"/>
          <p14:tracePt t="37227" x="5613400" y="5829300"/>
          <p14:tracePt t="37241" x="5573713" y="5845175"/>
          <p14:tracePt t="37245" x="5526088" y="5853113"/>
          <p14:tracePt t="37255" x="5470525" y="5868988"/>
          <p14:tracePt t="37260" x="5414963" y="5884863"/>
          <p14:tracePt t="37271" x="5334000" y="5900738"/>
          <p14:tracePt t="37276" x="5262563" y="5924550"/>
          <p14:tracePt t="37287" x="5183188" y="5956300"/>
          <p14:tracePt t="37293" x="5087938" y="5995988"/>
          <p14:tracePt t="37299" x="4999038" y="6037263"/>
          <p14:tracePt t="37311" x="4911725" y="6076950"/>
          <p14:tracePt t="37315" x="4792663" y="6124575"/>
          <p14:tracePt t="37327" x="4687888" y="6196013"/>
          <p14:tracePt t="37333" x="4568825" y="6243638"/>
          <p14:tracePt t="37343" x="4449763" y="6307138"/>
          <p14:tracePt t="37349" x="4305300" y="6372225"/>
          <p14:tracePt t="37359" x="4178300" y="6443663"/>
          <p14:tracePt t="37363" x="4019550" y="6499225"/>
          <p14:tracePt t="37377" x="3867150" y="6554788"/>
          <p14:tracePt t="37383" x="3708400" y="6602413"/>
          <p14:tracePt t="37388" x="3579813" y="6626225"/>
          <p14:tracePt t="37397" x="3429000" y="6673850"/>
          <p14:tracePt t="37407" x="3197225" y="6738938"/>
          <p14:tracePt t="37413" x="3038475" y="6778625"/>
          <p14:tracePt t="37423" x="2878138" y="6850063"/>
        </p14:tracePtLst>
      </p14:laserTraceLst>
    </p:ext>
    <p:ext uri="{E180D4A7-C9FB-4DFB-919C-405C955672EB}">
      <p14:showEvtLst xmlns:p14="http://schemas.microsoft.com/office/powerpoint/2010/main">
        <p14:playEvt time="121" objId="5"/>
        <p14:stopEvt time="63319" objId="5"/>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5F9F55-ADD0-1B48-B9CA-6620A4A02347}"/>
              </a:ext>
            </a:extLst>
          </p:cNvPr>
          <p:cNvPicPr>
            <a:picLocks noChangeAspect="1"/>
          </p:cNvPicPr>
          <p:nvPr/>
        </p:nvPicPr>
        <p:blipFill>
          <a:blip r:embed="rId5"/>
          <a:stretch>
            <a:fillRect/>
          </a:stretch>
        </p:blipFill>
        <p:spPr>
          <a:xfrm>
            <a:off x="478466" y="-119026"/>
            <a:ext cx="5369442" cy="3968012"/>
          </a:xfrm>
          <a:prstGeom prst="rect">
            <a:avLst/>
          </a:prstGeom>
        </p:spPr>
      </p:pic>
      <p:pic>
        <p:nvPicPr>
          <p:cNvPr id="1028" name="Picture 4" descr="41% glyphosate-cancer increase claim under fire: Did authors of new  meta-study deliberately manipulate data or just botch their analysis? |  Genetic Literacy Project">
            <a:extLst>
              <a:ext uri="{FF2B5EF4-FFF2-40B4-BE49-F238E27FC236}">
                <a16:creationId xmlns:a16="http://schemas.microsoft.com/office/drawing/2014/main" id="{3C9F9617-1EED-0641-BE0A-57C73D3BD9E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43667" y="3859212"/>
            <a:ext cx="1955800" cy="2616200"/>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9">
            <a:extLst>
              <a:ext uri="{FF2B5EF4-FFF2-40B4-BE49-F238E27FC236}">
                <a16:creationId xmlns:a16="http://schemas.microsoft.com/office/drawing/2014/main" id="{FCE8AEC3-6044-8241-8F63-C63098818C12}"/>
              </a:ext>
            </a:extLst>
          </p:cNvPr>
          <p:cNvPicPr>
            <a:picLocks noGrp="1" noChangeAspect="1"/>
          </p:cNvPicPr>
          <p:nvPr>
            <p:ph idx="1"/>
          </p:nvPr>
        </p:nvPicPr>
        <p:blipFill>
          <a:blip r:embed="rId7"/>
          <a:stretch>
            <a:fillRect/>
          </a:stretch>
        </p:blipFill>
        <p:spPr>
          <a:xfrm>
            <a:off x="6207642" y="2270919"/>
            <a:ext cx="5176061" cy="4351338"/>
          </a:xfrm>
        </p:spPr>
      </p:pic>
      <p:sp>
        <p:nvSpPr>
          <p:cNvPr id="11" name="TextBox 10">
            <a:extLst>
              <a:ext uri="{FF2B5EF4-FFF2-40B4-BE49-F238E27FC236}">
                <a16:creationId xmlns:a16="http://schemas.microsoft.com/office/drawing/2014/main" id="{B62C0650-EF3F-7847-857B-84897F534F46}"/>
              </a:ext>
            </a:extLst>
          </p:cNvPr>
          <p:cNvSpPr txBox="1"/>
          <p:nvPr/>
        </p:nvSpPr>
        <p:spPr>
          <a:xfrm>
            <a:off x="6344094" y="461633"/>
            <a:ext cx="5146158" cy="1200329"/>
          </a:xfrm>
          <a:prstGeom prst="rect">
            <a:avLst/>
          </a:prstGeom>
          <a:noFill/>
        </p:spPr>
        <p:txBody>
          <a:bodyPr wrap="square" rtlCol="0">
            <a:spAutoFit/>
          </a:bodyPr>
          <a:lstStyle/>
          <a:p>
            <a:r>
              <a:rPr lang="en-US" sz="2400" b="1" dirty="0">
                <a:solidFill>
                  <a:srgbClr val="050593"/>
                </a:solidFill>
              </a:rPr>
              <a:t>I responded to the Zhang article soon after it appeared, and again a year later.</a:t>
            </a:r>
          </a:p>
        </p:txBody>
      </p:sp>
      <p:pic>
        <p:nvPicPr>
          <p:cNvPr id="2" name="slide 24">
            <a:hlinkClick r:id="" action="ppaction://media"/>
            <a:extLst>
              <a:ext uri="{FF2B5EF4-FFF2-40B4-BE49-F238E27FC236}">
                <a16:creationId xmlns:a16="http://schemas.microsoft.com/office/drawing/2014/main" id="{491F948F-4AF4-4236-8ED3-7D92A4B1E2A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39143213"/>
      </p:ext>
    </p:extLst>
  </p:cSld>
  <p:clrMapOvr>
    <a:masterClrMapping/>
  </p:clrMapOvr>
  <mc:AlternateContent xmlns:mc="http://schemas.openxmlformats.org/markup-compatibility/2006" xmlns:p14="http://schemas.microsoft.com/office/powerpoint/2010/main">
    <mc:Choice Requires="p14">
      <p:transition spd="slow" p14:dur="2000" advTm="42330"/>
    </mc:Choice>
    <mc:Fallback xmlns="">
      <p:transition spd="slow" advTm="42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7" objId="2"/>
        <p14:stopEvt time="40981"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5A921-0C8E-B64D-9DEC-90C9A69BA522}"/>
              </a:ext>
            </a:extLst>
          </p:cNvPr>
          <p:cNvSpPr>
            <a:spLocks noGrp="1"/>
          </p:cNvSpPr>
          <p:nvPr>
            <p:ph type="ctrTitle"/>
          </p:nvPr>
        </p:nvSpPr>
        <p:spPr/>
        <p:txBody>
          <a:bodyPr>
            <a:normAutofit fontScale="90000"/>
          </a:bodyPr>
          <a:lstStyle/>
          <a:p>
            <a:br>
              <a:rPr lang="en-US"/>
            </a:br>
            <a:br>
              <a:rPr lang="en-US"/>
            </a:br>
            <a:br>
              <a:rPr lang="en-US"/>
            </a:br>
            <a:br>
              <a:rPr lang="en-US"/>
            </a:br>
            <a:br>
              <a:rPr lang="en-US"/>
            </a:br>
            <a:r>
              <a:rPr lang="en-US" b="1">
                <a:solidFill>
                  <a:srgbClr val="0504C1"/>
                </a:solidFill>
              </a:rPr>
              <a:t>Glyphosate:</a:t>
            </a:r>
            <a:br>
              <a:rPr lang="en-US" b="1">
                <a:solidFill>
                  <a:srgbClr val="050593"/>
                </a:solidFill>
              </a:rPr>
            </a:br>
            <a:br>
              <a:rPr lang="en-US" b="1">
                <a:solidFill>
                  <a:srgbClr val="050593"/>
                </a:solidFill>
              </a:rPr>
            </a:br>
            <a:endParaRPr lang="en-US" sz="4000" b="1" dirty="0">
              <a:solidFill>
                <a:srgbClr val="050593"/>
              </a:solidFill>
            </a:endParaRPr>
          </a:p>
        </p:txBody>
      </p:sp>
      <p:sp>
        <p:nvSpPr>
          <p:cNvPr id="3" name="Subtitle 2">
            <a:extLst>
              <a:ext uri="{FF2B5EF4-FFF2-40B4-BE49-F238E27FC236}">
                <a16:creationId xmlns:a16="http://schemas.microsoft.com/office/drawing/2014/main" id="{B2C97C05-4279-9443-9054-D49F6CBF2E22}"/>
              </a:ext>
            </a:extLst>
          </p:cNvPr>
          <p:cNvSpPr>
            <a:spLocks noGrp="1"/>
          </p:cNvSpPr>
          <p:nvPr>
            <p:ph type="subTitle" idx="1"/>
          </p:nvPr>
        </p:nvSpPr>
        <p:spPr>
          <a:xfrm>
            <a:off x="893135" y="2682081"/>
            <a:ext cx="10494335" cy="3516700"/>
          </a:xfrm>
        </p:spPr>
        <p:txBody>
          <a:bodyPr>
            <a:normAutofit fontScale="25000" lnSpcReduction="20000"/>
          </a:bodyPr>
          <a:lstStyle/>
          <a:p>
            <a:r>
              <a:rPr lang="en-US" sz="11200" dirty="0">
                <a:solidFill>
                  <a:srgbClr val="AF19E1"/>
                </a:solidFill>
              </a:rPr>
              <a:t>How strong is the evidence of carcinogenicity?</a:t>
            </a:r>
          </a:p>
          <a:p>
            <a:endParaRPr lang="en-US" sz="11200" dirty="0">
              <a:solidFill>
                <a:srgbClr val="0504C1"/>
              </a:solidFill>
            </a:endParaRPr>
          </a:p>
          <a:p>
            <a:endParaRPr lang="en-US" sz="11200" dirty="0">
              <a:solidFill>
                <a:srgbClr val="0504C1"/>
              </a:solidFill>
            </a:endParaRPr>
          </a:p>
          <a:p>
            <a:r>
              <a:rPr lang="en-US" sz="11200" dirty="0">
                <a:solidFill>
                  <a:srgbClr val="0504C1"/>
                </a:solidFill>
              </a:rPr>
              <a:t>Geoffrey Kabat, Ph.D.</a:t>
            </a:r>
          </a:p>
          <a:p>
            <a:endParaRPr lang="en-US" sz="11200" dirty="0">
              <a:solidFill>
                <a:srgbClr val="0504C1"/>
              </a:solidFill>
            </a:endParaRPr>
          </a:p>
          <a:p>
            <a:endParaRPr lang="en-US" sz="11200" dirty="0">
              <a:solidFill>
                <a:srgbClr val="0504C1"/>
              </a:solidFill>
            </a:endParaRPr>
          </a:p>
          <a:p>
            <a:r>
              <a:rPr lang="en-US" sz="11200" dirty="0">
                <a:solidFill>
                  <a:srgbClr val="0504C1"/>
                </a:solidFill>
              </a:rPr>
              <a:t>Connecticut Christmas Tree Growers’ Association annual meeting</a:t>
            </a:r>
          </a:p>
          <a:p>
            <a:r>
              <a:rPr lang="en-US" sz="11200" dirty="0">
                <a:solidFill>
                  <a:srgbClr val="0504C1"/>
                </a:solidFill>
              </a:rPr>
              <a:t> March 6, 2021</a:t>
            </a:r>
          </a:p>
          <a:p>
            <a:endParaRPr lang="en-US" sz="3600" dirty="0">
              <a:solidFill>
                <a:srgbClr val="0504C1"/>
              </a:solidFill>
            </a:endParaRPr>
          </a:p>
          <a:p>
            <a:endParaRPr lang="en-US" sz="3600" dirty="0"/>
          </a:p>
        </p:txBody>
      </p:sp>
      <p:pic>
        <p:nvPicPr>
          <p:cNvPr id="11" name="slide 1">
            <a:hlinkClick r:id="" action="ppaction://media"/>
            <a:extLst>
              <a:ext uri="{FF2B5EF4-FFF2-40B4-BE49-F238E27FC236}">
                <a16:creationId xmlns:a16="http://schemas.microsoft.com/office/drawing/2014/main" id="{E6D24018-54CE-4B17-A9E1-AE93A6084AC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791200" y="3124200"/>
            <a:ext cx="609600" cy="609600"/>
          </a:xfrm>
          <a:prstGeom prst="rect">
            <a:avLst/>
          </a:prstGeom>
        </p:spPr>
      </p:pic>
      <p:pic>
        <p:nvPicPr>
          <p:cNvPr id="4" name="Audio 3">
            <a:hlinkClick r:id="" action="ppaction://media"/>
            <a:extLst>
              <a:ext uri="{FF2B5EF4-FFF2-40B4-BE49-F238E27FC236}">
                <a16:creationId xmlns:a16="http://schemas.microsoft.com/office/drawing/2014/main" id="{1E5644AB-0A37-49BB-ABD8-3B7E24F23946}"/>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98111130"/>
      </p:ext>
    </p:extLst>
  </p:cSld>
  <p:clrMapOvr>
    <a:masterClrMapping/>
  </p:clrMapOvr>
  <mc:AlternateContent xmlns:mc="http://schemas.openxmlformats.org/markup-compatibility/2006" xmlns:p14="http://schemas.microsoft.com/office/powerpoint/2010/main">
    <mc:Choice Requires="p14">
      <p:transition spd="slow" p14:dur="2000" advTm="15951"/>
    </mc:Choice>
    <mc:Fallback xmlns="">
      <p:transition spd="slow" advTm="15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fill="hold" display="0">
                  <p:stCondLst>
                    <p:cond delay="indefinite"/>
                  </p:stCondLst>
                  <p:endCondLst>
                    <p:cond evt="onStopAudio" delay="0">
                      <p:tgtEl>
                        <p:sldTgt/>
                      </p:tgtEl>
                    </p:cond>
                  </p:endCondLst>
                </p:cTn>
                <p:tgtEl>
                  <p:spTgt spid="11"/>
                </p:tgtEl>
              </p:cMediaNode>
            </p:audio>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50" objId="11"/>
        <p14:stopEvt time="15880" objId="11"/>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E1831-E9AB-5246-9F8B-E560F7EE6487}"/>
              </a:ext>
            </a:extLst>
          </p:cNvPr>
          <p:cNvSpPr>
            <a:spLocks noGrp="1"/>
          </p:cNvSpPr>
          <p:nvPr>
            <p:ph type="title"/>
          </p:nvPr>
        </p:nvSpPr>
        <p:spPr/>
        <p:txBody>
          <a:bodyPr>
            <a:normAutofit/>
          </a:bodyPr>
          <a:lstStyle/>
          <a:p>
            <a:pPr algn="ctr"/>
            <a:r>
              <a:rPr lang="en-US" sz="4000" b="1" dirty="0">
                <a:solidFill>
                  <a:srgbClr val="0504C1"/>
                </a:solidFill>
              </a:rPr>
              <a:t>EPA re-analysis of studies (2020)</a:t>
            </a:r>
          </a:p>
        </p:txBody>
      </p:sp>
      <p:sp>
        <p:nvSpPr>
          <p:cNvPr id="3" name="Content Placeholder 2">
            <a:extLst>
              <a:ext uri="{FF2B5EF4-FFF2-40B4-BE49-F238E27FC236}">
                <a16:creationId xmlns:a16="http://schemas.microsoft.com/office/drawing/2014/main" id="{127CB825-315F-984C-A516-9CA066F5301A}"/>
              </a:ext>
            </a:extLst>
          </p:cNvPr>
          <p:cNvSpPr>
            <a:spLocks noGrp="1"/>
          </p:cNvSpPr>
          <p:nvPr>
            <p:ph idx="1"/>
          </p:nvPr>
        </p:nvSpPr>
        <p:spPr>
          <a:xfrm>
            <a:off x="131064" y="1581785"/>
            <a:ext cx="10515600" cy="4351338"/>
          </a:xfrm>
        </p:spPr>
        <p:txBody>
          <a:bodyPr>
            <a:normAutofit/>
          </a:bodyPr>
          <a:lstStyle/>
          <a:p>
            <a:pPr marL="0" indent="0">
              <a:buNone/>
            </a:pPr>
            <a:r>
              <a:rPr lang="en-US" sz="2000" dirty="0">
                <a:solidFill>
                  <a:srgbClr val="0504C1"/>
                </a:solidFill>
              </a:rPr>
              <a:t>January 2020, EPA published a re-analysis of the studies analyzed by Zhang. </a:t>
            </a:r>
          </a:p>
          <a:p>
            <a:pPr marL="0" indent="0">
              <a:buNone/>
            </a:pPr>
            <a:endParaRPr lang="en-US" sz="2000" dirty="0">
              <a:solidFill>
                <a:srgbClr val="0504C1"/>
              </a:solidFill>
            </a:endParaRPr>
          </a:p>
          <a:p>
            <a:pPr marL="0" indent="0">
              <a:buNone/>
            </a:pPr>
            <a:r>
              <a:rPr lang="en-US" sz="2000" dirty="0">
                <a:solidFill>
                  <a:srgbClr val="0504C1"/>
                </a:solidFill>
              </a:rPr>
              <a:t>Examined ever exposure to glyphosate (not highest exposure).</a:t>
            </a:r>
          </a:p>
          <a:p>
            <a:pPr marL="0" indent="0">
              <a:buNone/>
            </a:pPr>
            <a:endParaRPr lang="en-US" sz="2000" dirty="0">
              <a:solidFill>
                <a:srgbClr val="0504C1"/>
              </a:solidFill>
            </a:endParaRPr>
          </a:p>
          <a:p>
            <a:pPr marL="0" indent="0">
              <a:buNone/>
            </a:pPr>
            <a:r>
              <a:rPr lang="en-US" sz="2000" dirty="0">
                <a:solidFill>
                  <a:srgbClr val="0504C1"/>
                </a:solidFill>
              </a:rPr>
              <a:t>Selected risk estimates considered to be less affected by bias.</a:t>
            </a:r>
          </a:p>
          <a:p>
            <a:pPr marL="0" indent="0">
              <a:buNone/>
            </a:pPr>
            <a:endParaRPr lang="en-US" sz="2000" dirty="0">
              <a:solidFill>
                <a:srgbClr val="0504C1"/>
              </a:solidFill>
            </a:endParaRPr>
          </a:p>
          <a:p>
            <a:pPr marL="0" indent="0">
              <a:buNone/>
            </a:pPr>
            <a:r>
              <a:rPr lang="en-US" sz="2000" dirty="0">
                <a:solidFill>
                  <a:srgbClr val="0504C1"/>
                </a:solidFill>
              </a:rPr>
              <a:t>Summary relative risk: 1.14 (95% confidence interval 0.87-1.50).</a:t>
            </a:r>
          </a:p>
          <a:p>
            <a:pPr marL="0" indent="0">
              <a:buNone/>
            </a:pPr>
            <a:endParaRPr lang="en-US" sz="2000" dirty="0">
              <a:solidFill>
                <a:srgbClr val="0504C1"/>
              </a:solidFill>
            </a:endParaRPr>
          </a:p>
          <a:p>
            <a:pPr marL="0" indent="0">
              <a:buNone/>
            </a:pPr>
            <a:r>
              <a:rPr lang="en-US" sz="2000" dirty="0">
                <a:solidFill>
                  <a:srgbClr val="0504C1"/>
                </a:solidFill>
              </a:rPr>
              <a:t>Concluded that glyphosate is “not likely to be carcinogenic to humans.”</a:t>
            </a:r>
          </a:p>
          <a:p>
            <a:pPr marL="0" indent="0">
              <a:buNone/>
            </a:pPr>
            <a:endParaRPr lang="en-US" sz="2000" dirty="0">
              <a:solidFill>
                <a:srgbClr val="0504C1"/>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76156E21-320F-574E-A4F1-72B588BDD344}"/>
              </a:ext>
            </a:extLst>
          </p:cNvPr>
          <p:cNvPicPr>
            <a:picLocks noChangeAspect="1"/>
          </p:cNvPicPr>
          <p:nvPr/>
        </p:nvPicPr>
        <p:blipFill>
          <a:blip r:embed="rId5"/>
          <a:stretch>
            <a:fillRect/>
          </a:stretch>
        </p:blipFill>
        <p:spPr>
          <a:xfrm>
            <a:off x="7435975" y="2647237"/>
            <a:ext cx="4756025" cy="3680411"/>
          </a:xfrm>
          <a:prstGeom prst="rect">
            <a:avLst/>
          </a:prstGeom>
        </p:spPr>
      </p:pic>
      <p:pic>
        <p:nvPicPr>
          <p:cNvPr id="4" name="slide 25">
            <a:hlinkClick r:id="" action="ppaction://media"/>
            <a:extLst>
              <a:ext uri="{FF2B5EF4-FFF2-40B4-BE49-F238E27FC236}">
                <a16:creationId xmlns:a16="http://schemas.microsoft.com/office/drawing/2014/main" id="{337971D0-73AD-4A18-8F85-EF57D1EF57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28160888"/>
      </p:ext>
    </p:extLst>
  </p:cSld>
  <p:clrMapOvr>
    <a:masterClrMapping/>
  </p:clrMapOvr>
  <mc:AlternateContent xmlns:mc="http://schemas.openxmlformats.org/markup-compatibility/2006" xmlns:p14="http://schemas.microsoft.com/office/powerpoint/2010/main">
    <mc:Choice Requires="p14">
      <p:transition spd="slow" p14:dur="2000" advTm="78941"/>
    </mc:Choice>
    <mc:Fallback xmlns="">
      <p:transition spd="slow" advTm="78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22" objId="4"/>
        <p14:stopEvt time="77097" objId="4"/>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256F1-223F-124D-890D-7F2AA0258A9A}"/>
              </a:ext>
            </a:extLst>
          </p:cNvPr>
          <p:cNvSpPr>
            <a:spLocks noGrp="1"/>
          </p:cNvSpPr>
          <p:nvPr>
            <p:ph type="title"/>
          </p:nvPr>
        </p:nvSpPr>
        <p:spPr>
          <a:xfrm>
            <a:off x="838200" y="47487"/>
            <a:ext cx="10515600" cy="866914"/>
          </a:xfrm>
        </p:spPr>
        <p:txBody>
          <a:bodyPr>
            <a:normAutofit/>
          </a:bodyPr>
          <a:lstStyle/>
          <a:p>
            <a:pPr algn="ctr"/>
            <a:r>
              <a:rPr lang="en-US" sz="4000" b="1" dirty="0">
                <a:solidFill>
                  <a:srgbClr val="0504C1"/>
                </a:solidFill>
              </a:rPr>
              <a:t>Kabat et al. critique &amp; meta-analysis (2021)</a:t>
            </a:r>
          </a:p>
        </p:txBody>
      </p:sp>
      <p:sp>
        <p:nvSpPr>
          <p:cNvPr id="3" name="Content Placeholder 2">
            <a:extLst>
              <a:ext uri="{FF2B5EF4-FFF2-40B4-BE49-F238E27FC236}">
                <a16:creationId xmlns:a16="http://schemas.microsoft.com/office/drawing/2014/main" id="{6E050549-BBC3-D644-B838-AEA6B347416A}"/>
              </a:ext>
            </a:extLst>
          </p:cNvPr>
          <p:cNvSpPr>
            <a:spLocks noGrp="1"/>
          </p:cNvSpPr>
          <p:nvPr>
            <p:ph idx="1"/>
          </p:nvPr>
        </p:nvSpPr>
        <p:spPr>
          <a:xfrm>
            <a:off x="838200" y="1934091"/>
            <a:ext cx="10515600" cy="4785259"/>
          </a:xfrm>
        </p:spPr>
        <p:txBody>
          <a:bodyPr>
            <a:normAutofit lnSpcReduction="10000"/>
          </a:bodyPr>
          <a:lstStyle/>
          <a:p>
            <a:pPr marL="0" indent="0">
              <a:buNone/>
            </a:pPr>
            <a:endParaRPr lang="en-US" sz="2000" dirty="0">
              <a:solidFill>
                <a:srgbClr val="050593"/>
              </a:solidFill>
            </a:endParaRPr>
          </a:p>
          <a:p>
            <a:pPr marL="0" indent="0">
              <a:buNone/>
            </a:pPr>
            <a:endParaRPr lang="en-US" sz="2000" dirty="0">
              <a:solidFill>
                <a:srgbClr val="050593"/>
              </a:solidFill>
            </a:endParaRPr>
          </a:p>
          <a:p>
            <a:pPr marL="0" indent="0">
              <a:buNone/>
            </a:pPr>
            <a:endParaRPr lang="en-US" sz="2000" dirty="0">
              <a:solidFill>
                <a:srgbClr val="050593"/>
              </a:solidFill>
            </a:endParaRPr>
          </a:p>
          <a:p>
            <a:pPr marL="0" indent="0">
              <a:buNone/>
            </a:pPr>
            <a:endParaRPr lang="en-US" sz="2000" dirty="0">
              <a:solidFill>
                <a:srgbClr val="050593"/>
              </a:solidFill>
            </a:endParaRPr>
          </a:p>
          <a:p>
            <a:pPr marL="0" indent="0">
              <a:buNone/>
            </a:pPr>
            <a:endParaRPr lang="en-US" sz="2000" dirty="0">
              <a:solidFill>
                <a:srgbClr val="050593"/>
              </a:solidFill>
            </a:endParaRPr>
          </a:p>
          <a:p>
            <a:pPr marL="0" indent="0">
              <a:buNone/>
            </a:pPr>
            <a:endParaRPr lang="en-US" sz="2000" dirty="0">
              <a:solidFill>
                <a:srgbClr val="050593"/>
              </a:solidFill>
            </a:endParaRPr>
          </a:p>
          <a:p>
            <a:pPr marL="0" indent="0">
              <a:buNone/>
            </a:pPr>
            <a:endParaRPr lang="en-US" sz="1800" dirty="0">
              <a:solidFill>
                <a:srgbClr val="050593"/>
              </a:solidFill>
            </a:endParaRPr>
          </a:p>
          <a:p>
            <a:pPr marL="0" indent="0">
              <a:buNone/>
            </a:pPr>
            <a:r>
              <a:rPr lang="en-US" sz="2400" dirty="0">
                <a:solidFill>
                  <a:srgbClr val="0504C1"/>
                </a:solidFill>
              </a:rPr>
              <a:t>Selected estimates thought to be less affected by bias.</a:t>
            </a:r>
          </a:p>
          <a:p>
            <a:pPr marL="0" indent="0">
              <a:buNone/>
            </a:pPr>
            <a:endParaRPr lang="en-US" sz="2400" dirty="0">
              <a:solidFill>
                <a:srgbClr val="0504C1"/>
              </a:solidFill>
            </a:endParaRPr>
          </a:p>
          <a:p>
            <a:pPr marL="0" indent="0">
              <a:buNone/>
            </a:pPr>
            <a:r>
              <a:rPr lang="en-US" sz="2400" dirty="0">
                <a:solidFill>
                  <a:srgbClr val="0504C1"/>
                </a:solidFill>
              </a:rPr>
              <a:t>Updated results of studies, where new data were available.</a:t>
            </a:r>
          </a:p>
          <a:p>
            <a:pPr marL="0" indent="0">
              <a:buNone/>
            </a:pPr>
            <a:endParaRPr lang="en-US" sz="2400" dirty="0">
              <a:solidFill>
                <a:srgbClr val="0504C1"/>
              </a:solidFill>
            </a:endParaRPr>
          </a:p>
          <a:p>
            <a:pPr marL="0" indent="0">
              <a:buNone/>
            </a:pPr>
            <a:r>
              <a:rPr lang="en-US" sz="2400" dirty="0">
                <a:solidFill>
                  <a:srgbClr val="0504C1"/>
                </a:solidFill>
              </a:rPr>
              <a:t>Conducted de novo meta-analysis of </a:t>
            </a:r>
            <a:r>
              <a:rPr lang="en-US" sz="2400" u="sng" dirty="0">
                <a:solidFill>
                  <a:srgbClr val="0504C1"/>
                </a:solidFill>
              </a:rPr>
              <a:t>ever exposure</a:t>
            </a:r>
            <a:r>
              <a:rPr lang="en-US" sz="2400" dirty="0">
                <a:solidFill>
                  <a:srgbClr val="0504C1"/>
                </a:solidFill>
              </a:rPr>
              <a:t> to glyphosate.</a:t>
            </a:r>
          </a:p>
          <a:p>
            <a:pPr marL="0" indent="0">
              <a:buNone/>
            </a:pPr>
            <a:endParaRPr lang="en-US" sz="1800" dirty="0">
              <a:solidFill>
                <a:srgbClr val="0504C1"/>
              </a:solidFill>
            </a:endParaRPr>
          </a:p>
          <a:p>
            <a:pPr marL="0" indent="0">
              <a:buNone/>
            </a:pPr>
            <a:endParaRPr lang="en-US" sz="1800" dirty="0"/>
          </a:p>
        </p:txBody>
      </p:sp>
      <p:pic>
        <p:nvPicPr>
          <p:cNvPr id="5" name="Picture 4">
            <a:extLst>
              <a:ext uri="{FF2B5EF4-FFF2-40B4-BE49-F238E27FC236}">
                <a16:creationId xmlns:a16="http://schemas.microsoft.com/office/drawing/2014/main" id="{CDEBD2E2-3061-FD4F-81DE-E8EC4661C8F7}"/>
              </a:ext>
            </a:extLst>
          </p:cNvPr>
          <p:cNvPicPr>
            <a:picLocks noChangeAspect="1"/>
          </p:cNvPicPr>
          <p:nvPr/>
        </p:nvPicPr>
        <p:blipFill>
          <a:blip r:embed="rId5"/>
          <a:stretch>
            <a:fillRect/>
          </a:stretch>
        </p:blipFill>
        <p:spPr>
          <a:xfrm>
            <a:off x="1997756" y="765544"/>
            <a:ext cx="7011565" cy="3635767"/>
          </a:xfrm>
          <a:prstGeom prst="rect">
            <a:avLst/>
          </a:prstGeom>
        </p:spPr>
      </p:pic>
      <p:pic>
        <p:nvPicPr>
          <p:cNvPr id="4" name="slide 26">
            <a:hlinkClick r:id="" action="ppaction://media"/>
            <a:extLst>
              <a:ext uri="{FF2B5EF4-FFF2-40B4-BE49-F238E27FC236}">
                <a16:creationId xmlns:a16="http://schemas.microsoft.com/office/drawing/2014/main" id="{D7348BDC-ED96-47E2-8E29-60D6D86F4C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22864417"/>
      </p:ext>
    </p:extLst>
  </p:cSld>
  <p:clrMapOvr>
    <a:masterClrMapping/>
  </p:clrMapOvr>
  <mc:AlternateContent xmlns:mc="http://schemas.openxmlformats.org/markup-compatibility/2006" xmlns:p14="http://schemas.microsoft.com/office/powerpoint/2010/main">
    <mc:Choice Requires="p14">
      <p:transition spd="slow" p14:dur="2000" advTm="44872"/>
    </mc:Choice>
    <mc:Fallback xmlns="">
      <p:transition spd="slow" advTm="44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3687" x="271463" y="1857375"/>
          <p14:tracePt t="43691" x="374650" y="1833563"/>
          <p14:tracePt t="43701" x="454025" y="1801813"/>
          <p14:tracePt t="43711" x="558800" y="1778000"/>
          <p14:tracePt t="43717" x="614363" y="1754188"/>
          <p14:tracePt t="43727" x="661988" y="1730375"/>
          <p14:tracePt t="43743" x="661988" y="1722438"/>
          <p14:tracePt t="43754" x="661988" y="1706563"/>
          <p14:tracePt t="43758" x="661988" y="1674813"/>
          <p14:tracePt t="43768" x="646113" y="1627188"/>
          <p14:tracePt t="43772" x="590550" y="1555750"/>
          <p14:tracePt t="43784" x="534988" y="1498600"/>
          <p14:tracePt t="43794" x="454025" y="1427163"/>
          <p14:tracePt t="43800" x="382588" y="1363663"/>
          <p14:tracePt t="43808" x="319088" y="1308100"/>
          <p14:tracePt t="43815" x="279400" y="1260475"/>
          <p14:tracePt t="43824" x="239713" y="1220788"/>
          <p14:tracePt t="43834" x="207963" y="1171575"/>
          <p14:tracePt t="43838" x="176213" y="1139825"/>
          <p14:tracePt t="43848" x="119063" y="1100138"/>
          <p14:tracePt t="43854" x="71438" y="1060450"/>
          <p14:tracePt t="43863" x="7938" y="1004888"/>
        </p14:tracePtLst>
      </p14:laserTraceLst>
    </p:ext>
    <p:ext uri="{E180D4A7-C9FB-4DFB-919C-405C955672EB}">
      <p14:showEvtLst xmlns:p14="http://schemas.microsoft.com/office/powerpoint/2010/main">
        <p14:playEvt time="106" objId="4"/>
        <p14:stopEvt time="42495" objId="4"/>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5FEF6-CE8E-7C49-9359-8029D7E19278}"/>
              </a:ext>
            </a:extLst>
          </p:cNvPr>
          <p:cNvSpPr>
            <a:spLocks noGrp="1"/>
          </p:cNvSpPr>
          <p:nvPr>
            <p:ph type="title"/>
          </p:nvPr>
        </p:nvSpPr>
        <p:spPr/>
        <p:txBody>
          <a:bodyPr/>
          <a:lstStyle/>
          <a:p>
            <a:pPr algn="ctr"/>
            <a:r>
              <a:rPr lang="en-US" b="1" dirty="0">
                <a:solidFill>
                  <a:srgbClr val="0504C1"/>
                </a:solidFill>
              </a:rPr>
              <a:t>Kabat et al. critique &amp; meta-analysis (2)</a:t>
            </a:r>
            <a:endParaRPr lang="en-US" dirty="0">
              <a:solidFill>
                <a:srgbClr val="0504C1"/>
              </a:solidFill>
            </a:endParaRPr>
          </a:p>
        </p:txBody>
      </p:sp>
      <p:sp>
        <p:nvSpPr>
          <p:cNvPr id="3" name="Content Placeholder 2">
            <a:extLst>
              <a:ext uri="{FF2B5EF4-FFF2-40B4-BE49-F238E27FC236}">
                <a16:creationId xmlns:a16="http://schemas.microsoft.com/office/drawing/2014/main" id="{9661979C-DFF6-404C-841B-793C114A787D}"/>
              </a:ext>
            </a:extLst>
          </p:cNvPr>
          <p:cNvSpPr>
            <a:spLocks noGrp="1"/>
          </p:cNvSpPr>
          <p:nvPr>
            <p:ph idx="1"/>
          </p:nvPr>
        </p:nvSpPr>
        <p:spPr/>
        <p:txBody>
          <a:bodyPr>
            <a:normAutofit/>
          </a:bodyPr>
          <a:lstStyle/>
          <a:p>
            <a:pPr marL="0" indent="0">
              <a:buNone/>
            </a:pPr>
            <a:r>
              <a:rPr lang="en-US" sz="2400" dirty="0">
                <a:solidFill>
                  <a:srgbClr val="0504C1"/>
                </a:solidFill>
              </a:rPr>
              <a:t>Ever exposure to glyphosate: summary relative risk:</a:t>
            </a:r>
          </a:p>
          <a:p>
            <a:pPr marL="0" indent="0">
              <a:buNone/>
            </a:pPr>
            <a:r>
              <a:rPr lang="en-US" sz="2400" dirty="0">
                <a:solidFill>
                  <a:srgbClr val="0504C1"/>
                </a:solidFill>
              </a:rPr>
              <a:t>1.05 (95% confidence interval) 0.87-1.28</a:t>
            </a:r>
          </a:p>
          <a:p>
            <a:pPr marL="0" indent="0">
              <a:buNone/>
            </a:pPr>
            <a:endParaRPr lang="en-US" sz="2400" dirty="0">
              <a:solidFill>
                <a:srgbClr val="050593"/>
              </a:solidFill>
            </a:endParaRPr>
          </a:p>
          <a:p>
            <a:pPr marL="0" indent="0">
              <a:buNone/>
            </a:pPr>
            <a:r>
              <a:rPr lang="en-US" sz="2400" dirty="0">
                <a:solidFill>
                  <a:srgbClr val="0504C1"/>
                </a:solidFill>
              </a:rPr>
              <a:t>No association of glyphosate with risk of NHL.</a:t>
            </a:r>
          </a:p>
          <a:p>
            <a:pPr marL="0" indent="0">
              <a:buNone/>
            </a:pPr>
            <a:endParaRPr lang="en-US" sz="2400" dirty="0">
              <a:solidFill>
                <a:srgbClr val="0504C1"/>
              </a:solidFill>
            </a:endParaRPr>
          </a:p>
          <a:p>
            <a:pPr marL="0" indent="0">
              <a:buNone/>
            </a:pPr>
            <a:r>
              <a:rPr lang="en-US" sz="2400" dirty="0">
                <a:solidFill>
                  <a:srgbClr val="0504C1"/>
                </a:solidFill>
              </a:rPr>
              <a:t>Conclusion:</a:t>
            </a:r>
          </a:p>
          <a:p>
            <a:pPr marL="0" indent="0">
              <a:buNone/>
            </a:pPr>
            <a:r>
              <a:rPr lang="en-US" sz="2400" dirty="0">
                <a:solidFill>
                  <a:srgbClr val="0504C1"/>
                </a:solidFill>
              </a:rPr>
              <a:t>“In view of concerns about selection and information bias in case-control studies generally, and empirical evidence for the presence of such bias in most studies of glyphosate and NHL, we conclude that formal quantification of risk in meta-analyses combining the AHS with case-control studies is unwise.”</a:t>
            </a:r>
          </a:p>
        </p:txBody>
      </p:sp>
      <p:pic>
        <p:nvPicPr>
          <p:cNvPr id="4" name="slide 27">
            <a:hlinkClick r:id="" action="ppaction://media"/>
            <a:extLst>
              <a:ext uri="{FF2B5EF4-FFF2-40B4-BE49-F238E27FC236}">
                <a16:creationId xmlns:a16="http://schemas.microsoft.com/office/drawing/2014/main" id="{FF8AEF37-D0BB-4C6B-A82E-C5D22B7D96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56604813"/>
      </p:ext>
    </p:extLst>
  </p:cSld>
  <p:clrMapOvr>
    <a:masterClrMapping/>
  </p:clrMapOvr>
  <mc:AlternateContent xmlns:mc="http://schemas.openxmlformats.org/markup-compatibility/2006" xmlns:p14="http://schemas.microsoft.com/office/powerpoint/2010/main">
    <mc:Choice Requires="p14">
      <p:transition spd="slow" p14:dur="2000" advTm="107995"/>
    </mc:Choice>
    <mc:Fallback xmlns="">
      <p:transition spd="slow" advTm="107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6" objId="4"/>
        <p14:stopEvt time="106996" objId="4"/>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BF1D2-FA0B-9543-9854-E1BEF7E0A4CF}"/>
              </a:ext>
            </a:extLst>
          </p:cNvPr>
          <p:cNvSpPr>
            <a:spLocks noGrp="1"/>
          </p:cNvSpPr>
          <p:nvPr>
            <p:ph type="title"/>
          </p:nvPr>
        </p:nvSpPr>
        <p:spPr/>
        <p:txBody>
          <a:bodyPr>
            <a:normAutofit/>
          </a:bodyPr>
          <a:lstStyle/>
          <a:p>
            <a:pPr algn="ctr"/>
            <a:r>
              <a:rPr lang="en-US" sz="4000" b="1" dirty="0">
                <a:solidFill>
                  <a:srgbClr val="0504C1"/>
                </a:solidFill>
              </a:rPr>
              <a:t>Is there a risk that is being missed?</a:t>
            </a:r>
          </a:p>
        </p:txBody>
      </p:sp>
      <p:sp>
        <p:nvSpPr>
          <p:cNvPr id="3" name="Content Placeholder 2">
            <a:extLst>
              <a:ext uri="{FF2B5EF4-FFF2-40B4-BE49-F238E27FC236}">
                <a16:creationId xmlns:a16="http://schemas.microsoft.com/office/drawing/2014/main" id="{6A6FBDD8-3633-C343-B509-C755B747D659}"/>
              </a:ext>
            </a:extLst>
          </p:cNvPr>
          <p:cNvSpPr>
            <a:spLocks noGrp="1"/>
          </p:cNvSpPr>
          <p:nvPr>
            <p:ph idx="1"/>
          </p:nvPr>
        </p:nvSpPr>
        <p:spPr/>
        <p:txBody>
          <a:bodyPr>
            <a:normAutofit/>
          </a:bodyPr>
          <a:lstStyle/>
          <a:p>
            <a:pPr marL="0" indent="0">
              <a:buNone/>
            </a:pPr>
            <a:r>
              <a:rPr lang="en-US" sz="2400" dirty="0">
                <a:solidFill>
                  <a:srgbClr val="0504C1"/>
                </a:solidFill>
              </a:rPr>
              <a:t>Overwhelming majority of studies show no association of glyphosate with cancer, or with NHL. The epidemiology, animal studies, mechanistic studies, and biomonitoring all seem to support this view.</a:t>
            </a:r>
          </a:p>
          <a:p>
            <a:pPr marL="0" indent="0">
              <a:buNone/>
            </a:pPr>
            <a:endParaRPr lang="en-US" sz="2400" dirty="0">
              <a:solidFill>
                <a:srgbClr val="0504C1"/>
              </a:solidFill>
            </a:endParaRPr>
          </a:p>
          <a:p>
            <a:pPr marL="0" indent="0">
              <a:buNone/>
            </a:pPr>
            <a:r>
              <a:rPr lang="en-US" sz="2400" dirty="0">
                <a:solidFill>
                  <a:srgbClr val="0504C1"/>
                </a:solidFill>
              </a:rPr>
              <a:t>Some scientists are concerned that we are missing an effect. Therefore, where high-quality studies can be performed to add to our knowledge, these should be done.</a:t>
            </a:r>
          </a:p>
          <a:p>
            <a:pPr marL="0" indent="0">
              <a:buNone/>
            </a:pPr>
            <a:endParaRPr lang="en-US" sz="2400" dirty="0">
              <a:solidFill>
                <a:srgbClr val="0504C1"/>
              </a:solidFill>
            </a:endParaRPr>
          </a:p>
          <a:p>
            <a:pPr marL="0" indent="0">
              <a:buNone/>
            </a:pPr>
            <a:r>
              <a:rPr lang="en-US" sz="2400" dirty="0">
                <a:solidFill>
                  <a:srgbClr val="0504C1"/>
                </a:solidFill>
              </a:rPr>
              <a:t>Monitoring of both highly-exposed populations &amp; the general population should be conducted.</a:t>
            </a:r>
          </a:p>
          <a:p>
            <a:pPr marL="0" indent="0">
              <a:buNone/>
            </a:pPr>
            <a:endParaRPr lang="en-US" sz="2400" dirty="0">
              <a:solidFill>
                <a:srgbClr val="050593"/>
              </a:solidFill>
            </a:endParaRPr>
          </a:p>
          <a:p>
            <a:pPr marL="0" indent="0">
              <a:buNone/>
            </a:pPr>
            <a:endParaRPr lang="en-US" dirty="0">
              <a:solidFill>
                <a:srgbClr val="050593"/>
              </a:solidFill>
            </a:endParaRPr>
          </a:p>
        </p:txBody>
      </p:sp>
      <p:pic>
        <p:nvPicPr>
          <p:cNvPr id="4" name="slide 28">
            <a:hlinkClick r:id="" action="ppaction://media"/>
            <a:extLst>
              <a:ext uri="{FF2B5EF4-FFF2-40B4-BE49-F238E27FC236}">
                <a16:creationId xmlns:a16="http://schemas.microsoft.com/office/drawing/2014/main" id="{5A6AF5FD-C387-4B7F-872C-2DC0659A9B1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561344091"/>
      </p:ext>
    </p:extLst>
  </p:cSld>
  <p:clrMapOvr>
    <a:masterClrMapping/>
  </p:clrMapOvr>
  <mc:AlternateContent xmlns:mc="http://schemas.openxmlformats.org/markup-compatibility/2006" xmlns:p14="http://schemas.microsoft.com/office/powerpoint/2010/main">
    <mc:Choice Requires="p14">
      <p:transition spd="slow" p14:dur="2000" advTm="51126"/>
    </mc:Choice>
    <mc:Fallback xmlns="">
      <p:transition spd="slow" advTm="51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fill="hold" display="0">
                  <p:stCondLst>
                    <p:cond delay="indefinite"/>
                  </p:stCondLst>
                  <p:endCondLst>
                    <p:cond evt="onStopAudio" delay="0">
                      <p:tgtEl>
                        <p:sldTgt/>
                      </p:tgtEl>
                    </p:cond>
                  </p:endCondLst>
                </p:cTn>
                <p:tgtEl>
                  <p:spTgt spid="4"/>
                </p:tgtEl>
              </p:cMediaNode>
            </p:audio>
          </p:childTnLst>
        </p:cTn>
      </p:par>
    </p:tnLst>
    <p:bldLst>
      <p:bldP spid="3" grpId="0" build="p"/>
    </p:bldLst>
  </p:timing>
  <p:extLst>
    <p:ext uri="{3A86A75C-4F4B-4683-9AE1-C65F6400EC91}">
      <p14:laserTraceLst xmlns:p14="http://schemas.microsoft.com/office/powerpoint/2010/main">
        <p14:tracePtLst>
          <p14:tracePt t="49618" x="646113" y="3429000"/>
          <p14:tracePt t="49621" x="860425" y="3771900"/>
          <p14:tracePt t="49631" x="1004888" y="4051300"/>
          <p14:tracePt t="49637" x="1060450" y="4241800"/>
          <p14:tracePt t="49647" x="1068388" y="4330700"/>
          <p14:tracePt t="49657" x="1068388" y="4354513"/>
          <p14:tracePt t="49799" x="1060450" y="4330700"/>
          <p14:tracePt t="49804" x="1012825" y="4265613"/>
          <p14:tracePt t="49814" x="965200" y="4178300"/>
          <p14:tracePt t="49824" x="901700" y="4075113"/>
          <p14:tracePt t="49828" x="844550" y="3979863"/>
          <p14:tracePt t="49840" x="820738" y="3922713"/>
          <p14:tracePt t="49844" x="820738" y="3914775"/>
          <p14:tracePt t="49874" x="820738" y="3906838"/>
          <p14:tracePt t="49884" x="820738" y="3883025"/>
          <p14:tracePt t="49890" x="812800" y="3819525"/>
          <p14:tracePt t="49900" x="796925" y="3756025"/>
          <p14:tracePt t="49910" x="757238" y="3668713"/>
          <p14:tracePt t="49914" x="709613" y="3571875"/>
          <p14:tracePt t="49924" x="669925" y="3468688"/>
          <p14:tracePt t="49931" x="606425" y="3357563"/>
          <p14:tracePt t="49940" x="550863" y="3228975"/>
          <p14:tracePt t="49950" x="501650" y="3133725"/>
          <p14:tracePt t="49954" x="477838" y="3022600"/>
          <p14:tracePt t="49967" x="477838" y="2919413"/>
          <p14:tracePt t="49970" x="477838" y="2806700"/>
          <p14:tracePt t="49981" x="493713" y="2727325"/>
          <p14:tracePt t="49990" x="493713" y="2663825"/>
          <p14:tracePt t="49997" x="485775" y="2608263"/>
          <p14:tracePt t="50006" x="461963" y="2543175"/>
          <p14:tracePt t="50010" x="438150" y="2471738"/>
          <p14:tracePt t="50020" x="398463" y="2416175"/>
          <p14:tracePt t="50031" x="366713" y="2336800"/>
          <p14:tracePt t="50036" x="342900" y="2233613"/>
          <p14:tracePt t="50048" x="311150" y="2136775"/>
          <p14:tracePt t="50051" x="295275" y="2033588"/>
          <p14:tracePt t="50062" x="295275" y="1930400"/>
          <p14:tracePt t="50072" x="287338" y="1825625"/>
          <p14:tracePt t="50076" x="287338" y="1730375"/>
          <p14:tracePt t="50086" x="287338" y="1627188"/>
          <p14:tracePt t="50092" x="279400" y="1547813"/>
          <p14:tracePt t="50102" x="263525" y="1474788"/>
          <p14:tracePt t="50112" x="247650" y="1427163"/>
          <p14:tracePt t="50117" x="223838" y="1379538"/>
          <p14:tracePt t="50126" x="192088" y="1339850"/>
          <p14:tracePt t="50133" x="158750" y="1284288"/>
          <p14:tracePt t="50142" x="134938" y="1236663"/>
          <p14:tracePt t="50152" x="111125" y="1187450"/>
          <p14:tracePt t="50156" x="87313" y="1131888"/>
          <p14:tracePt t="50168" x="71438" y="1076325"/>
          <p14:tracePt t="50172" x="55563" y="996950"/>
          <p14:tracePt t="50182" x="47625" y="933450"/>
          <p14:tracePt t="50192" x="47625" y="862013"/>
          <p14:tracePt t="50196" x="47625" y="788988"/>
          <p14:tracePt t="50208" x="47625" y="709613"/>
          <p14:tracePt t="50212" x="47625" y="606425"/>
          <p14:tracePt t="50222" x="39688" y="519113"/>
          <p14:tracePt t="50233" x="23813" y="454025"/>
          <p14:tracePt t="50237" x="7938" y="382588"/>
        </p14:tracePtLst>
      </p14:laserTraceLst>
    </p:ext>
    <p:ext uri="{E180D4A7-C9FB-4DFB-919C-405C955672EB}">
      <p14:showEvtLst xmlns:p14="http://schemas.microsoft.com/office/powerpoint/2010/main">
        <p14:playEvt time="112" objId="4"/>
        <p14:stopEvt time="48410" objId="4"/>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AA5E8-455A-6946-9BC3-502D9991768F}"/>
              </a:ext>
            </a:extLst>
          </p:cNvPr>
          <p:cNvSpPr>
            <a:spLocks noGrp="1"/>
          </p:cNvSpPr>
          <p:nvPr>
            <p:ph type="title"/>
          </p:nvPr>
        </p:nvSpPr>
        <p:spPr>
          <a:xfrm>
            <a:off x="838200" y="0"/>
            <a:ext cx="10515600" cy="1325563"/>
          </a:xfrm>
        </p:spPr>
        <p:txBody>
          <a:bodyPr>
            <a:normAutofit/>
          </a:bodyPr>
          <a:lstStyle/>
          <a:p>
            <a:pPr algn="ctr"/>
            <a:r>
              <a:rPr lang="en-US" sz="3600" b="1" dirty="0">
                <a:solidFill>
                  <a:srgbClr val="0504C1"/>
                </a:solidFill>
              </a:rPr>
              <a:t>However, we need to read the evidence critically</a:t>
            </a:r>
          </a:p>
        </p:txBody>
      </p:sp>
      <p:sp>
        <p:nvSpPr>
          <p:cNvPr id="3" name="Content Placeholder 2">
            <a:extLst>
              <a:ext uri="{FF2B5EF4-FFF2-40B4-BE49-F238E27FC236}">
                <a16:creationId xmlns:a16="http://schemas.microsoft.com/office/drawing/2014/main" id="{B796808E-D54D-C24B-ACC0-AA5989DB2A26}"/>
              </a:ext>
            </a:extLst>
          </p:cNvPr>
          <p:cNvSpPr>
            <a:spLocks noGrp="1"/>
          </p:cNvSpPr>
          <p:nvPr>
            <p:ph idx="1"/>
          </p:nvPr>
        </p:nvSpPr>
        <p:spPr>
          <a:xfrm>
            <a:off x="838200" y="950115"/>
            <a:ext cx="10515600" cy="4351338"/>
          </a:xfrm>
        </p:spPr>
        <p:txBody>
          <a:bodyPr/>
          <a:lstStyle/>
          <a:p>
            <a:pPr marL="0" indent="0">
              <a:buNone/>
            </a:pPr>
            <a:r>
              <a:rPr lang="en-US" dirty="0">
                <a:solidFill>
                  <a:srgbClr val="0504C1"/>
                </a:solidFill>
              </a:rPr>
              <a:t>Scientists are well aware that a large proportion of published studies are affected by various biases. However, when a purported risk comes to the attention of the public and regulatory agencies, the most extreme results can win out and take on a life of their own.</a:t>
            </a:r>
          </a:p>
        </p:txBody>
      </p:sp>
      <p:pic>
        <p:nvPicPr>
          <p:cNvPr id="5" name="Picture 4">
            <a:extLst>
              <a:ext uri="{FF2B5EF4-FFF2-40B4-BE49-F238E27FC236}">
                <a16:creationId xmlns:a16="http://schemas.microsoft.com/office/drawing/2014/main" id="{A9D784D3-6D81-9441-9903-F77298087169}"/>
              </a:ext>
            </a:extLst>
          </p:cNvPr>
          <p:cNvPicPr>
            <a:picLocks noChangeAspect="1"/>
          </p:cNvPicPr>
          <p:nvPr/>
        </p:nvPicPr>
        <p:blipFill>
          <a:blip r:embed="rId4"/>
          <a:stretch>
            <a:fillRect/>
          </a:stretch>
        </p:blipFill>
        <p:spPr>
          <a:xfrm>
            <a:off x="2163796" y="2634936"/>
            <a:ext cx="8111320" cy="4009704"/>
          </a:xfrm>
          <a:prstGeom prst="rect">
            <a:avLst/>
          </a:prstGeom>
        </p:spPr>
      </p:pic>
      <p:pic>
        <p:nvPicPr>
          <p:cNvPr id="4" name="slide 29">
            <a:hlinkClick r:id="" action="ppaction://media"/>
            <a:extLst>
              <a:ext uri="{FF2B5EF4-FFF2-40B4-BE49-F238E27FC236}">
                <a16:creationId xmlns:a16="http://schemas.microsoft.com/office/drawing/2014/main" id="{788F854A-550C-4E49-845D-7F67BDE66F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10406007"/>
      </p:ext>
    </p:extLst>
  </p:cSld>
  <p:clrMapOvr>
    <a:masterClrMapping/>
  </p:clrMapOvr>
  <mc:AlternateContent xmlns:mc="http://schemas.openxmlformats.org/markup-compatibility/2006" xmlns:p14="http://schemas.microsoft.com/office/powerpoint/2010/main">
    <mc:Choice Requires="p14">
      <p:transition spd="slow" p14:dur="2000" advTm="50530"/>
    </mc:Choice>
    <mc:Fallback xmlns="">
      <p:transition spd="slow" advTm="50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21" objId="4"/>
        <p14:stopEvt time="48964" objId="4"/>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6E9B5-DA5A-754C-856A-E801380C361C}"/>
              </a:ext>
            </a:extLst>
          </p:cNvPr>
          <p:cNvSpPr>
            <a:spLocks noGrp="1"/>
          </p:cNvSpPr>
          <p:nvPr>
            <p:ph type="title"/>
          </p:nvPr>
        </p:nvSpPr>
        <p:spPr/>
        <p:txBody>
          <a:bodyPr>
            <a:normAutofit/>
          </a:bodyPr>
          <a:lstStyle/>
          <a:p>
            <a:pPr algn="ctr"/>
            <a:r>
              <a:rPr lang="en-US" sz="4000" b="1" dirty="0">
                <a:solidFill>
                  <a:srgbClr val="0504C1"/>
                </a:solidFill>
              </a:rPr>
              <a:t>Bias – in science… and in human judgment</a:t>
            </a:r>
          </a:p>
        </p:txBody>
      </p:sp>
      <p:sp>
        <p:nvSpPr>
          <p:cNvPr id="3" name="Content Placeholder 2">
            <a:extLst>
              <a:ext uri="{FF2B5EF4-FFF2-40B4-BE49-F238E27FC236}">
                <a16:creationId xmlns:a16="http://schemas.microsoft.com/office/drawing/2014/main" id="{294E0A36-E2E5-084F-BF73-518DB7BE84E6}"/>
              </a:ext>
            </a:extLst>
          </p:cNvPr>
          <p:cNvSpPr>
            <a:spLocks noGrp="1"/>
          </p:cNvSpPr>
          <p:nvPr>
            <p:ph idx="1"/>
          </p:nvPr>
        </p:nvSpPr>
        <p:spPr/>
        <p:txBody>
          <a:bodyPr>
            <a:normAutofit/>
          </a:bodyPr>
          <a:lstStyle/>
          <a:p>
            <a:pPr marL="0" indent="0">
              <a:buNone/>
            </a:pPr>
            <a:r>
              <a:rPr lang="en-US" sz="2400" dirty="0">
                <a:solidFill>
                  <a:srgbClr val="0504C1"/>
                </a:solidFill>
              </a:rPr>
              <a:t>Biases inherent in extrapolating from high doses to low doses, from rodents to humans.</a:t>
            </a:r>
          </a:p>
          <a:p>
            <a:pPr marL="0" indent="0">
              <a:buNone/>
            </a:pPr>
            <a:endParaRPr lang="en-US" sz="2400" dirty="0">
              <a:solidFill>
                <a:srgbClr val="0504C1"/>
              </a:solidFill>
            </a:endParaRPr>
          </a:p>
          <a:p>
            <a:pPr marL="0" indent="0">
              <a:buNone/>
            </a:pPr>
            <a:r>
              <a:rPr lang="en-US" sz="2400" dirty="0">
                <a:solidFill>
                  <a:srgbClr val="0504C1"/>
                </a:solidFill>
              </a:rPr>
              <a:t>Biases inherent in observational studies, especially case-control studies.</a:t>
            </a:r>
          </a:p>
          <a:p>
            <a:pPr marL="0" indent="0">
              <a:buNone/>
            </a:pPr>
            <a:endParaRPr lang="en-US" sz="2400" dirty="0">
              <a:solidFill>
                <a:srgbClr val="0504C1"/>
              </a:solidFill>
            </a:endParaRPr>
          </a:p>
          <a:p>
            <a:pPr marL="0" indent="0">
              <a:buNone/>
            </a:pPr>
            <a:r>
              <a:rPr lang="en-US" sz="2400" dirty="0">
                <a:solidFill>
                  <a:srgbClr val="0504C1"/>
                </a:solidFill>
              </a:rPr>
              <a:t>Biases that can affect meta-analysis.</a:t>
            </a:r>
          </a:p>
          <a:p>
            <a:pPr marL="0" indent="0">
              <a:buNone/>
            </a:pPr>
            <a:endParaRPr lang="en-US" sz="2400" dirty="0">
              <a:solidFill>
                <a:srgbClr val="0504C1"/>
              </a:solidFill>
            </a:endParaRPr>
          </a:p>
          <a:p>
            <a:pPr marL="0" indent="0">
              <a:buNone/>
            </a:pPr>
            <a:r>
              <a:rPr lang="en-US" sz="2400" dirty="0">
                <a:solidFill>
                  <a:srgbClr val="0504C1"/>
                </a:solidFill>
              </a:rPr>
              <a:t>Researchers’ judgment can be affected by biases – financial, political, related to professional advancement, or to finding support for one’s favored hypothesis. </a:t>
            </a:r>
          </a:p>
        </p:txBody>
      </p:sp>
      <p:pic>
        <p:nvPicPr>
          <p:cNvPr id="4" name="slide 30">
            <a:hlinkClick r:id="" action="ppaction://media"/>
            <a:extLst>
              <a:ext uri="{FF2B5EF4-FFF2-40B4-BE49-F238E27FC236}">
                <a16:creationId xmlns:a16="http://schemas.microsoft.com/office/drawing/2014/main" id="{D574117A-B080-46B2-9AE9-4DBB0DC808D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900902406"/>
      </p:ext>
    </p:extLst>
  </p:cSld>
  <p:clrMapOvr>
    <a:masterClrMapping/>
  </p:clrMapOvr>
  <mc:AlternateContent xmlns:mc="http://schemas.openxmlformats.org/markup-compatibility/2006" xmlns:p14="http://schemas.microsoft.com/office/powerpoint/2010/main">
    <mc:Choice Requires="p14">
      <p:transition spd="slow" p14:dur="2000" advTm="45390"/>
    </mc:Choice>
    <mc:Fallback xmlns="">
      <p:transition spd="slow" advTm="45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fill="hold" display="0">
                  <p:stCondLst>
                    <p:cond delay="indefinite"/>
                  </p:stCondLst>
                  <p:endCondLst>
                    <p:cond evt="onStopAudio" delay="0">
                      <p:tgtEl>
                        <p:sldTgt/>
                      </p:tgtEl>
                    </p:cond>
                  </p:endCondLst>
                </p:cTn>
                <p:tgtEl>
                  <p:spTgt spid="4"/>
                </p:tgtEl>
              </p:cMediaNode>
            </p:audio>
          </p:childTnLst>
        </p:cTn>
      </p:par>
    </p:tnLst>
    <p:bldLst>
      <p:bldP spid="3" grpId="0" build="p"/>
    </p:bldLst>
  </p:timing>
  <p:extLst>
    <p:ext uri="{E180D4A7-C9FB-4DFB-919C-405C955672EB}">
      <p14:showEvtLst xmlns:p14="http://schemas.microsoft.com/office/powerpoint/2010/main">
        <p14:playEvt time="115" objId="4"/>
        <p14:stopEvt time="44626" objId="4"/>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5022C-2AAC-EC42-9C3E-20A6228B63D7}"/>
              </a:ext>
            </a:extLst>
          </p:cNvPr>
          <p:cNvSpPr>
            <a:spLocks noGrp="1"/>
          </p:cNvSpPr>
          <p:nvPr>
            <p:ph type="title"/>
          </p:nvPr>
        </p:nvSpPr>
        <p:spPr/>
        <p:txBody>
          <a:bodyPr>
            <a:normAutofit/>
          </a:bodyPr>
          <a:lstStyle/>
          <a:p>
            <a:pPr algn="ctr"/>
            <a:r>
              <a:rPr lang="en-US" sz="4000" b="1" dirty="0">
                <a:solidFill>
                  <a:srgbClr val="0504C1"/>
                </a:solidFill>
              </a:rPr>
              <a:t>Conclusions</a:t>
            </a:r>
          </a:p>
        </p:txBody>
      </p:sp>
      <p:sp>
        <p:nvSpPr>
          <p:cNvPr id="3" name="Content Placeholder 2">
            <a:extLst>
              <a:ext uri="{FF2B5EF4-FFF2-40B4-BE49-F238E27FC236}">
                <a16:creationId xmlns:a16="http://schemas.microsoft.com/office/drawing/2014/main" id="{5C457108-0C4D-704D-86C2-DF624D9CD02D}"/>
              </a:ext>
            </a:extLst>
          </p:cNvPr>
          <p:cNvSpPr>
            <a:spLocks noGrp="1"/>
          </p:cNvSpPr>
          <p:nvPr>
            <p:ph idx="1"/>
          </p:nvPr>
        </p:nvSpPr>
        <p:spPr/>
        <p:txBody>
          <a:bodyPr>
            <a:normAutofit/>
          </a:bodyPr>
          <a:lstStyle/>
          <a:p>
            <a:r>
              <a:rPr lang="en-US" sz="2400" dirty="0">
                <a:solidFill>
                  <a:srgbClr val="0504C1"/>
                </a:solidFill>
              </a:rPr>
              <a:t>science can never prove the absence of a risk.  Therefore, we have to appreciate that there will always be some degree of uncertainty, and we should accept the preponderance of evidence. </a:t>
            </a:r>
          </a:p>
          <a:p>
            <a:pPr marL="0" indent="0">
              <a:buNone/>
            </a:pPr>
            <a:endParaRPr lang="en-US" sz="2400" dirty="0">
              <a:solidFill>
                <a:srgbClr val="0504C1"/>
              </a:solidFill>
            </a:endParaRPr>
          </a:p>
          <a:p>
            <a:r>
              <a:rPr lang="en-US" sz="2400" dirty="0">
                <a:solidFill>
                  <a:srgbClr val="0504C1"/>
                </a:solidFill>
              </a:rPr>
              <a:t>if there is a true risk from glyphosate it must be very small, otherwise it would have been reliably detected by now.</a:t>
            </a:r>
          </a:p>
          <a:p>
            <a:pPr marL="0" indent="0">
              <a:buNone/>
            </a:pPr>
            <a:endParaRPr lang="en-US" sz="2400" dirty="0">
              <a:solidFill>
                <a:srgbClr val="0504C1"/>
              </a:solidFill>
            </a:endParaRPr>
          </a:p>
          <a:p>
            <a:r>
              <a:rPr lang="en-US" sz="2400" dirty="0">
                <a:solidFill>
                  <a:srgbClr val="0504C1"/>
                </a:solidFill>
              </a:rPr>
              <a:t>all but one international and national scientific risk assessment agencies have concluded that glyphosate is safe and non-carcinogenic. </a:t>
            </a:r>
          </a:p>
          <a:p>
            <a:pPr marL="0" indent="0">
              <a:buNone/>
            </a:pPr>
            <a:endParaRPr lang="en-US" sz="2000" dirty="0">
              <a:solidFill>
                <a:srgbClr val="050593"/>
              </a:solidFill>
            </a:endParaRPr>
          </a:p>
        </p:txBody>
      </p:sp>
      <p:pic>
        <p:nvPicPr>
          <p:cNvPr id="4" name="slide 31">
            <a:hlinkClick r:id="" action="ppaction://media"/>
            <a:extLst>
              <a:ext uri="{FF2B5EF4-FFF2-40B4-BE49-F238E27FC236}">
                <a16:creationId xmlns:a16="http://schemas.microsoft.com/office/drawing/2014/main" id="{19EF398C-A0E5-48DD-B589-2CBF415A9B6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3318261738"/>
      </p:ext>
    </p:extLst>
  </p:cSld>
  <p:clrMapOvr>
    <a:masterClrMapping/>
  </p:clrMapOvr>
  <mc:AlternateContent xmlns:mc="http://schemas.openxmlformats.org/markup-compatibility/2006" xmlns:p14="http://schemas.microsoft.com/office/powerpoint/2010/main">
    <mc:Choice Requires="p14">
      <p:transition spd="slow" p14:dur="2000" advTm="45391"/>
    </mc:Choice>
    <mc:Fallback xmlns="">
      <p:transition spd="slow" advTm="45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fill="hold" display="0">
                  <p:stCondLst>
                    <p:cond delay="indefinite"/>
                  </p:stCondLst>
                  <p:endCondLst>
                    <p:cond evt="onStopAudio" delay="0">
                      <p:tgtEl>
                        <p:sldTgt/>
                      </p:tgtEl>
                    </p:cond>
                  </p:endCondLst>
                </p:cTn>
                <p:tgtEl>
                  <p:spTgt spid="4"/>
                </p:tgtEl>
              </p:cMediaNode>
            </p:audio>
          </p:childTnLst>
        </p:cTn>
      </p:par>
    </p:tnLst>
    <p:bldLst>
      <p:bldP spid="3" grpId="0" build="p"/>
    </p:bldLst>
  </p:timing>
  <p:extLst>
    <p:ext uri="{E180D4A7-C9FB-4DFB-919C-405C955672EB}">
      <p14:showEvtLst xmlns:p14="http://schemas.microsoft.com/office/powerpoint/2010/main">
        <p14:playEvt time="112" objId="4"/>
        <p14:stopEvt time="44799" objId="4"/>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91F57-F2DC-0D4C-B63D-582DEDB5E663}"/>
              </a:ext>
            </a:extLst>
          </p:cNvPr>
          <p:cNvSpPr>
            <a:spLocks noGrp="1"/>
          </p:cNvSpPr>
          <p:nvPr>
            <p:ph type="title"/>
          </p:nvPr>
        </p:nvSpPr>
        <p:spPr/>
        <p:txBody>
          <a:bodyPr>
            <a:normAutofit/>
          </a:bodyPr>
          <a:lstStyle/>
          <a:p>
            <a:pPr algn="ctr"/>
            <a:r>
              <a:rPr lang="en-US" sz="4000" b="1" dirty="0">
                <a:solidFill>
                  <a:srgbClr val="0504C1"/>
                </a:solidFill>
              </a:rPr>
              <a:t>Conclusions (2)</a:t>
            </a:r>
          </a:p>
        </p:txBody>
      </p:sp>
      <p:sp>
        <p:nvSpPr>
          <p:cNvPr id="3" name="Content Placeholder 2">
            <a:extLst>
              <a:ext uri="{FF2B5EF4-FFF2-40B4-BE49-F238E27FC236}">
                <a16:creationId xmlns:a16="http://schemas.microsoft.com/office/drawing/2014/main" id="{FF624718-C382-9040-A903-375723814FD9}"/>
              </a:ext>
            </a:extLst>
          </p:cNvPr>
          <p:cNvSpPr>
            <a:spLocks noGrp="1"/>
          </p:cNvSpPr>
          <p:nvPr>
            <p:ph idx="1"/>
          </p:nvPr>
        </p:nvSpPr>
        <p:spPr/>
        <p:txBody>
          <a:bodyPr/>
          <a:lstStyle/>
          <a:p>
            <a:r>
              <a:rPr lang="en-US" sz="2400" dirty="0">
                <a:solidFill>
                  <a:srgbClr val="0504C1"/>
                </a:solidFill>
              </a:rPr>
              <a:t>unethical behavior by a single agency has caused harm by supporting specious lawsuits. The Zhang meta-analysis with its “compelling link” adds to the spurious narrative. These “outliers” in turn jeopardize the availability of glyphosate as a useful agricultural tool.</a:t>
            </a:r>
          </a:p>
          <a:p>
            <a:pPr marL="0" indent="0">
              <a:buNone/>
            </a:pPr>
            <a:endParaRPr lang="en-US" sz="2400" dirty="0">
              <a:solidFill>
                <a:srgbClr val="0504C1"/>
              </a:solidFill>
            </a:endParaRPr>
          </a:p>
          <a:p>
            <a:r>
              <a:rPr lang="en-US" sz="2400" dirty="0">
                <a:solidFill>
                  <a:srgbClr val="0504C1"/>
                </a:solidFill>
              </a:rPr>
              <a:t>saying that there is minimal risk from glyphosate is no justification for handling the product in a cavalier manner.  Follow the label directions and wear the appropriate PPE as required by the label when using any pesticide. </a:t>
            </a:r>
          </a:p>
          <a:p>
            <a:endParaRPr lang="en-US" dirty="0"/>
          </a:p>
        </p:txBody>
      </p:sp>
      <p:pic>
        <p:nvPicPr>
          <p:cNvPr id="4" name="slide 32">
            <a:hlinkClick r:id="" action="ppaction://media"/>
            <a:extLst>
              <a:ext uri="{FF2B5EF4-FFF2-40B4-BE49-F238E27FC236}">
                <a16:creationId xmlns:a16="http://schemas.microsoft.com/office/drawing/2014/main" id="{28665BC2-50D6-4470-8095-1A3E79873B1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97665458"/>
      </p:ext>
    </p:extLst>
  </p:cSld>
  <p:clrMapOvr>
    <a:masterClrMapping/>
  </p:clrMapOvr>
  <mc:AlternateContent xmlns:mc="http://schemas.openxmlformats.org/markup-compatibility/2006" xmlns:p14="http://schemas.microsoft.com/office/powerpoint/2010/main">
    <mc:Choice Requires="p14">
      <p:transition spd="slow" p14:dur="2000" advTm="47589"/>
    </mc:Choice>
    <mc:Fallback xmlns="">
      <p:transition spd="slow" advTm="47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extLst>
    <p:ext uri="{E180D4A7-C9FB-4DFB-919C-405C955672EB}">
      <p14:showEvtLst xmlns:p14="http://schemas.microsoft.com/office/powerpoint/2010/main">
        <p14:playEvt time="100" objId="4"/>
        <p14:stopEvt time="46385" objId="4"/>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FCE190-6274-BA4A-BE8B-95D18D941A44}"/>
              </a:ext>
            </a:extLst>
          </p:cNvPr>
          <p:cNvSpPr>
            <a:spLocks noGrp="1"/>
          </p:cNvSpPr>
          <p:nvPr>
            <p:ph idx="1"/>
          </p:nvPr>
        </p:nvSpPr>
        <p:spPr/>
        <p:txBody>
          <a:bodyPr>
            <a:normAutofit/>
          </a:bodyPr>
          <a:lstStyle/>
          <a:p>
            <a:pPr marL="0" indent="0">
              <a:buNone/>
            </a:pPr>
            <a:r>
              <a:rPr lang="en-US" sz="2400" dirty="0">
                <a:solidFill>
                  <a:srgbClr val="0504C1"/>
                </a:solidFill>
              </a:rPr>
              <a:t>“We’ve arranged a society based on science and technology, in which nobody understands anything about science or technology” -- Carl Sagan</a:t>
            </a:r>
          </a:p>
          <a:p>
            <a:pPr marL="0" indent="0">
              <a:buNone/>
            </a:pPr>
            <a:endParaRPr lang="en-US" sz="2400" dirty="0">
              <a:solidFill>
                <a:srgbClr val="0504C1"/>
              </a:solidFill>
            </a:endParaRPr>
          </a:p>
          <a:p>
            <a:pPr marL="0" indent="0">
              <a:buNone/>
            </a:pPr>
            <a:r>
              <a:rPr lang="en-US" sz="2400" dirty="0">
                <a:solidFill>
                  <a:srgbClr val="0504C1"/>
                </a:solidFill>
              </a:rPr>
              <a:t>“Perfect as is the wing of a bird, it never could raise the bird up without resting on air. Facts are the air of a scientist. Without them you can never fly. Without them your “theories” are vain efforts.” – Ivan Pavlov</a:t>
            </a:r>
          </a:p>
        </p:txBody>
      </p:sp>
      <p:pic>
        <p:nvPicPr>
          <p:cNvPr id="2" name="slide 33">
            <a:hlinkClick r:id="" action="ppaction://media"/>
            <a:extLst>
              <a:ext uri="{FF2B5EF4-FFF2-40B4-BE49-F238E27FC236}">
                <a16:creationId xmlns:a16="http://schemas.microsoft.com/office/drawing/2014/main" id="{5610C5DE-021D-47A6-8EB8-660959E362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92305389"/>
      </p:ext>
    </p:extLst>
  </p:cSld>
  <p:clrMapOvr>
    <a:masterClrMapping/>
  </p:clrMapOvr>
  <mc:AlternateContent xmlns:mc="http://schemas.openxmlformats.org/markup-compatibility/2006" xmlns:p14="http://schemas.microsoft.com/office/powerpoint/2010/main">
    <mc:Choice Requires="p14">
      <p:transition spd="slow" p14:dur="2000" advTm="48294"/>
    </mc:Choice>
    <mc:Fallback xmlns="">
      <p:transition spd="slow" advTm="48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2" objId="2"/>
        <p14:stopEvt time="46729" objId="2"/>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038B-B460-AC4D-88AD-E3DEEB01A096}"/>
              </a:ext>
            </a:extLst>
          </p:cNvPr>
          <p:cNvSpPr>
            <a:spLocks noGrp="1"/>
          </p:cNvSpPr>
          <p:nvPr>
            <p:ph type="title"/>
          </p:nvPr>
        </p:nvSpPr>
        <p:spPr/>
        <p:txBody>
          <a:bodyPr>
            <a:normAutofit/>
          </a:bodyPr>
          <a:lstStyle/>
          <a:p>
            <a:pPr algn="ctr"/>
            <a:r>
              <a:rPr lang="en-US" sz="4000" b="1" dirty="0">
                <a:solidFill>
                  <a:srgbClr val="0504C1"/>
                </a:solidFill>
              </a:rPr>
              <a:t>Acknowledgement </a:t>
            </a:r>
          </a:p>
        </p:txBody>
      </p:sp>
      <p:sp>
        <p:nvSpPr>
          <p:cNvPr id="3" name="Content Placeholder 2">
            <a:extLst>
              <a:ext uri="{FF2B5EF4-FFF2-40B4-BE49-F238E27FC236}">
                <a16:creationId xmlns:a16="http://schemas.microsoft.com/office/drawing/2014/main" id="{36B383D5-0444-C644-A14B-C2A8BD585E1B}"/>
              </a:ext>
            </a:extLst>
          </p:cNvPr>
          <p:cNvSpPr>
            <a:spLocks noGrp="1"/>
          </p:cNvSpPr>
          <p:nvPr>
            <p:ph idx="1"/>
          </p:nvPr>
        </p:nvSpPr>
        <p:spPr/>
        <p:txBody>
          <a:bodyPr/>
          <a:lstStyle/>
          <a:p>
            <a:pPr marL="0" indent="0">
              <a:buNone/>
            </a:pPr>
            <a:endParaRPr lang="en-US" dirty="0"/>
          </a:p>
          <a:p>
            <a:pPr marL="0" indent="0">
              <a:buNone/>
            </a:pPr>
            <a:r>
              <a:rPr lang="en-US" dirty="0">
                <a:solidFill>
                  <a:srgbClr val="0504C1"/>
                </a:solidFill>
              </a:rPr>
              <a:t>Robert E. </a:t>
            </a:r>
            <a:r>
              <a:rPr lang="en-US" dirty="0" err="1">
                <a:solidFill>
                  <a:srgbClr val="0504C1"/>
                </a:solidFill>
              </a:rPr>
              <a:t>Tarone</a:t>
            </a:r>
            <a:r>
              <a:rPr lang="en-US" dirty="0">
                <a:solidFill>
                  <a:srgbClr val="0504C1"/>
                </a:solidFill>
              </a:rPr>
              <a:t>, formerly of the National Cancer Institute and International Epidemiology Institute</a:t>
            </a:r>
          </a:p>
          <a:p>
            <a:pPr marL="0" indent="0">
              <a:buNone/>
            </a:pPr>
            <a:endParaRPr lang="en-US" dirty="0">
              <a:solidFill>
                <a:srgbClr val="0504C1"/>
              </a:solidFill>
            </a:endParaRPr>
          </a:p>
          <a:p>
            <a:pPr marL="0" indent="0">
              <a:buNone/>
            </a:pPr>
            <a:r>
              <a:rPr lang="en-US" dirty="0">
                <a:solidFill>
                  <a:srgbClr val="0504C1"/>
                </a:solidFill>
              </a:rPr>
              <a:t>William J. Price, College of Agricultural and Life Sciences, University of Idaho</a:t>
            </a:r>
          </a:p>
        </p:txBody>
      </p:sp>
      <p:pic>
        <p:nvPicPr>
          <p:cNvPr id="4" name="slide 34">
            <a:hlinkClick r:id="" action="ppaction://media"/>
            <a:extLst>
              <a:ext uri="{FF2B5EF4-FFF2-40B4-BE49-F238E27FC236}">
                <a16:creationId xmlns:a16="http://schemas.microsoft.com/office/drawing/2014/main" id="{1C7266AC-D8EF-4DB2-AA4D-3199824F3B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12477420"/>
      </p:ext>
    </p:extLst>
  </p:cSld>
  <p:clrMapOvr>
    <a:masterClrMapping/>
  </p:clrMapOvr>
  <mc:AlternateContent xmlns:mc="http://schemas.openxmlformats.org/markup-compatibility/2006" xmlns:p14="http://schemas.microsoft.com/office/powerpoint/2010/main">
    <mc:Choice Requires="p14">
      <p:transition spd="slow" p14:dur="2000" advTm="19530"/>
    </mc:Choice>
    <mc:Fallback xmlns="">
      <p:transition spd="slow" advTm="1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71" x="534988" y="4616450"/>
          <p14:tracePt t="182" x="493713" y="4600575"/>
          <p14:tracePt t="187" x="469900" y="4584700"/>
          <p14:tracePt t="197" x="438150" y="4576763"/>
          <p14:tracePt t="203" x="398463" y="4552950"/>
          <p14:tracePt t="214" x="350838" y="4537075"/>
          <p14:tracePt t="217" x="279400" y="4489450"/>
          <p14:tracePt t="227" x="200025" y="4449763"/>
          <p14:tracePt t="237" x="111125" y="4410075"/>
          <p14:tracePt t="243" x="15875" y="4354513"/>
        </p14:tracePtLst>
      </p14:laserTraceLst>
    </p:ext>
    <p:ext uri="{E180D4A7-C9FB-4DFB-919C-405C955672EB}">
      <p14:showEvtLst xmlns:p14="http://schemas.microsoft.com/office/powerpoint/2010/main">
        <p14:playEvt time="118" objId="4"/>
        <p14:stopEvt time="13171"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udy linking Roundup to serious disease fuels debate | Environment News |  Al Jazeera">
            <a:extLst>
              <a:ext uri="{FF2B5EF4-FFF2-40B4-BE49-F238E27FC236}">
                <a16:creationId xmlns:a16="http://schemas.microsoft.com/office/drawing/2014/main" id="{F064FA68-500F-7043-9249-C59FC47E0E8B}"/>
              </a:ext>
            </a:extLst>
          </p:cNvPr>
          <p:cNvPicPr>
            <a:picLocks noGrp="1" noChangeAspect="1" noChangeArrowheads="1"/>
          </p:cNvPicPr>
          <p:nvPr>
            <p:ph idx="1"/>
          </p:nvPr>
        </p:nvPicPr>
        <p:blipFill>
          <a:blip r:embed="rId5">
            <a:extLst>
              <a:ext uri="{28A0092B-C50C-407E-A947-70E740481C1C}">
                <a14:useLocalDpi xmlns:a14="http://schemas.microsoft.com/office/drawing/2010/main"/>
              </a:ext>
            </a:extLst>
          </a:blip>
          <a:srcRect/>
          <a:stretch>
            <a:fillRect/>
          </a:stretch>
        </p:blipFill>
        <p:spPr bwMode="auto">
          <a:xfrm>
            <a:off x="1377696" y="115893"/>
            <a:ext cx="9513875" cy="6589708"/>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2">
            <a:hlinkClick r:id="" action="ppaction://media"/>
            <a:extLst>
              <a:ext uri="{FF2B5EF4-FFF2-40B4-BE49-F238E27FC236}">
                <a16:creationId xmlns:a16="http://schemas.microsoft.com/office/drawing/2014/main" id="{8C39FE9B-2413-448D-A65E-4015240527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10942664"/>
      </p:ext>
    </p:extLst>
  </p:cSld>
  <p:clrMapOvr>
    <a:masterClrMapping/>
  </p:clrMapOvr>
  <mc:AlternateContent xmlns:mc="http://schemas.openxmlformats.org/markup-compatibility/2006" xmlns:p14="http://schemas.microsoft.com/office/powerpoint/2010/main">
    <mc:Choice Requires="p14">
      <p:transition spd="slow" p14:dur="2000" advTm="18110"/>
    </mc:Choice>
    <mc:Fallback xmlns="">
      <p:transition spd="slow" advTm="18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5" objId="2"/>
        <p14:stopEvt time="16959"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13958976-61EE-BF4C-90C5-60DBE3E446D4}"/>
              </a:ext>
            </a:extLst>
          </p:cNvPr>
          <p:cNvPicPr>
            <a:picLocks noGrp="1" noChangeAspect="1"/>
          </p:cNvPicPr>
          <p:nvPr>
            <p:ph idx="1"/>
          </p:nvPr>
        </p:nvPicPr>
        <p:blipFill>
          <a:blip r:embed="rId5"/>
          <a:stretch>
            <a:fillRect/>
          </a:stretch>
        </p:blipFill>
        <p:spPr>
          <a:xfrm>
            <a:off x="2012451" y="204088"/>
            <a:ext cx="9477459" cy="6501511"/>
          </a:xfrm>
        </p:spPr>
      </p:pic>
      <p:pic>
        <p:nvPicPr>
          <p:cNvPr id="3" name="Picture 2">
            <a:extLst>
              <a:ext uri="{FF2B5EF4-FFF2-40B4-BE49-F238E27FC236}">
                <a16:creationId xmlns:a16="http://schemas.microsoft.com/office/drawing/2014/main" id="{55F1FCB2-F74C-48EC-954E-310AFC8B9D1E}"/>
              </a:ext>
            </a:extLst>
          </p:cNvPr>
          <p:cNvPicPr>
            <a:picLocks noChangeAspect="1"/>
          </p:cNvPicPr>
          <p:nvPr/>
        </p:nvPicPr>
        <p:blipFill>
          <a:blip r:embed="rId6"/>
          <a:stretch>
            <a:fillRect/>
          </a:stretch>
        </p:blipFill>
        <p:spPr>
          <a:xfrm>
            <a:off x="274161" y="6299200"/>
            <a:ext cx="3670110" cy="499915"/>
          </a:xfrm>
          <a:prstGeom prst="rect">
            <a:avLst/>
          </a:prstGeom>
        </p:spPr>
      </p:pic>
      <p:pic>
        <p:nvPicPr>
          <p:cNvPr id="2" name="slide 3">
            <a:hlinkClick r:id="" action="ppaction://media"/>
            <a:extLst>
              <a:ext uri="{FF2B5EF4-FFF2-40B4-BE49-F238E27FC236}">
                <a16:creationId xmlns:a16="http://schemas.microsoft.com/office/drawing/2014/main" id="{C0CDFB63-B345-4400-8877-D866230959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8563367"/>
      </p:ext>
    </p:extLst>
  </p:cSld>
  <p:clrMapOvr>
    <a:masterClrMapping/>
  </p:clrMapOvr>
  <mc:AlternateContent xmlns:mc="http://schemas.openxmlformats.org/markup-compatibility/2006" xmlns:p14="http://schemas.microsoft.com/office/powerpoint/2010/main">
    <mc:Choice Requires="p14">
      <p:transition spd="slow" p14:dur="2000" advTm="23126"/>
    </mc:Choice>
    <mc:Fallback xmlns="">
      <p:transition spd="slow" advTm="23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1" objId="2"/>
        <p14:stopEvt time="21934"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D3DA7-2F9B-514C-B69E-9E9A7D2832D8}"/>
              </a:ext>
            </a:extLst>
          </p:cNvPr>
          <p:cNvSpPr>
            <a:spLocks noGrp="1"/>
          </p:cNvSpPr>
          <p:nvPr>
            <p:ph type="title"/>
          </p:nvPr>
        </p:nvSpPr>
        <p:spPr>
          <a:xfrm>
            <a:off x="838200" y="122110"/>
            <a:ext cx="10515600" cy="1325563"/>
          </a:xfrm>
        </p:spPr>
        <p:txBody>
          <a:bodyPr>
            <a:normAutofit/>
          </a:bodyPr>
          <a:lstStyle/>
          <a:p>
            <a:pPr algn="ctr"/>
            <a:r>
              <a:rPr lang="en-US" sz="4000" b="1" dirty="0">
                <a:solidFill>
                  <a:srgbClr val="0504C1"/>
                </a:solidFill>
              </a:rPr>
              <a:t>Toxicology</a:t>
            </a:r>
          </a:p>
        </p:txBody>
      </p:sp>
      <p:sp>
        <p:nvSpPr>
          <p:cNvPr id="3" name="Content Placeholder 2">
            <a:extLst>
              <a:ext uri="{FF2B5EF4-FFF2-40B4-BE49-F238E27FC236}">
                <a16:creationId xmlns:a16="http://schemas.microsoft.com/office/drawing/2014/main" id="{71FFCC98-DF7B-4248-A60A-377D7C20B885}"/>
              </a:ext>
            </a:extLst>
          </p:cNvPr>
          <p:cNvSpPr>
            <a:spLocks noGrp="1"/>
          </p:cNvSpPr>
          <p:nvPr>
            <p:ph idx="1"/>
          </p:nvPr>
        </p:nvSpPr>
        <p:spPr>
          <a:xfrm>
            <a:off x="838200" y="1447673"/>
            <a:ext cx="10515600" cy="4351338"/>
          </a:xfrm>
        </p:spPr>
        <p:txBody>
          <a:bodyPr>
            <a:normAutofit fontScale="92500"/>
          </a:bodyPr>
          <a:lstStyle/>
          <a:p>
            <a:r>
              <a:rPr lang="en-US" dirty="0">
                <a:solidFill>
                  <a:srgbClr val="0504C1"/>
                </a:solidFill>
              </a:rPr>
              <a:t>Glyphosate-based herbicides are relatively non-toxic, with rapid renal excretion of largely unmetabolized active ingredient. </a:t>
            </a:r>
          </a:p>
          <a:p>
            <a:r>
              <a:rPr lang="en-US" dirty="0">
                <a:solidFill>
                  <a:srgbClr val="0504C1"/>
                </a:solidFill>
              </a:rPr>
              <a:t>Long-term rodent carcinogenicity studies are used to predict carcinogenicity in humans.</a:t>
            </a:r>
          </a:p>
          <a:p>
            <a:r>
              <a:rPr lang="en-US" dirty="0">
                <a:solidFill>
                  <a:srgbClr val="0504C1"/>
                </a:solidFill>
              </a:rPr>
              <a:t>No one study is definitive since false positives and false negatives can occur by chance or due to experimental error, or misinterpretation of statistics.</a:t>
            </a:r>
          </a:p>
          <a:p>
            <a:r>
              <a:rPr lang="en-US" dirty="0">
                <a:solidFill>
                  <a:srgbClr val="0504C1"/>
                </a:solidFill>
              </a:rPr>
              <a:t>Dose-response relationships and consistency among studies are key elements. </a:t>
            </a:r>
          </a:p>
          <a:p>
            <a:r>
              <a:rPr lang="en-US" dirty="0">
                <a:solidFill>
                  <a:srgbClr val="0504C1"/>
                </a:solidFill>
              </a:rPr>
              <a:t>Need to be aware that toxicity-induced carcinogenic effects can be observed at very high doses – above maximum tolerated dose. </a:t>
            </a:r>
          </a:p>
          <a:p>
            <a:endParaRPr lang="en-US" sz="2000" dirty="0">
              <a:solidFill>
                <a:srgbClr val="0504C1"/>
              </a:solidFill>
            </a:endParaRPr>
          </a:p>
          <a:p>
            <a:pPr marL="0" indent="0">
              <a:buNone/>
            </a:pPr>
            <a:endParaRPr lang="en-US" sz="2000" dirty="0">
              <a:solidFill>
                <a:srgbClr val="050593"/>
              </a:solidFill>
            </a:endParaRPr>
          </a:p>
        </p:txBody>
      </p:sp>
      <p:pic>
        <p:nvPicPr>
          <p:cNvPr id="5" name="slide 4">
            <a:hlinkClick r:id="" action="ppaction://media"/>
            <a:extLst>
              <a:ext uri="{FF2B5EF4-FFF2-40B4-BE49-F238E27FC236}">
                <a16:creationId xmlns:a16="http://schemas.microsoft.com/office/drawing/2014/main" id="{A3CCBE87-9E69-495E-8249-F11C3303734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4078257982"/>
      </p:ext>
    </p:extLst>
  </p:cSld>
  <p:clrMapOvr>
    <a:masterClrMapping/>
  </p:clrMapOvr>
  <mc:AlternateContent xmlns:mc="http://schemas.openxmlformats.org/markup-compatibility/2006" xmlns:p14="http://schemas.microsoft.com/office/powerpoint/2010/main">
    <mc:Choice Requires="p14">
      <p:transition spd="slow" p14:dur="2000" advTm="148905"/>
    </mc:Choice>
    <mc:Fallback xmlns="">
      <p:transition spd="slow" advTm="148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fill="hold" display="0">
                  <p:stCondLst>
                    <p:cond delay="indefinite"/>
                  </p:stCondLst>
                  <p:endCondLst>
                    <p:cond evt="onStopAudio" delay="0">
                      <p:tgtEl>
                        <p:sldTgt/>
                      </p:tgtEl>
                    </p:cond>
                  </p:endCondLst>
                </p:cTn>
                <p:tgtEl>
                  <p:spTgt spid="5"/>
                </p:tgtEl>
              </p:cMediaNode>
            </p:audio>
          </p:childTnLst>
        </p:cTn>
      </p:par>
    </p:tnLst>
    <p:bldLst>
      <p:bldP spid="3" grpId="0" build="p"/>
    </p:bldLst>
  </p:timing>
  <p:extLst>
    <p:ext uri="{E180D4A7-C9FB-4DFB-919C-405C955672EB}">
      <p14:showEvtLst xmlns:p14="http://schemas.microsoft.com/office/powerpoint/2010/main">
        <p14:playEvt time="111" objId="5"/>
        <p14:stopEvt time="148417"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F8BD54E-D18F-43C1-B522-04EF317226F3}"/>
              </a:ext>
            </a:extLst>
          </p:cNvPr>
          <p:cNvSpPr txBox="1">
            <a:spLocks/>
          </p:cNvSpPr>
          <p:nvPr/>
        </p:nvSpPr>
        <p:spPr>
          <a:xfrm>
            <a:off x="838200" y="1447673"/>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rgbClr val="0504C1"/>
                </a:solidFill>
              </a:rPr>
              <a:t>Glyphosate is combined with surfactants to formulate  an effective herbicide </a:t>
            </a:r>
          </a:p>
          <a:p>
            <a:pPr marL="342900" indent="-342900" algn="l">
              <a:buFont typeface="Arial" panose="020B0604020202020204" pitchFamily="34" charset="0"/>
              <a:buChar char="•"/>
            </a:pPr>
            <a:r>
              <a:rPr lang="en-US" dirty="0">
                <a:solidFill>
                  <a:srgbClr val="0504C1"/>
                </a:solidFill>
              </a:rPr>
              <a:t>Early formulations contain polyethoxylated amine (POEA) surfactants (POE-</a:t>
            </a:r>
            <a:r>
              <a:rPr lang="en-US" dirty="0" err="1">
                <a:solidFill>
                  <a:srgbClr val="0504C1"/>
                </a:solidFill>
              </a:rPr>
              <a:t>tallowamine</a:t>
            </a:r>
            <a:r>
              <a:rPr lang="en-US" dirty="0">
                <a:solidFill>
                  <a:srgbClr val="0504C1"/>
                </a:solidFill>
              </a:rPr>
              <a:t>) which are more toxic than glyphosate</a:t>
            </a:r>
          </a:p>
          <a:p>
            <a:pPr marL="342900" indent="-342900" algn="l">
              <a:buFont typeface="Arial" panose="020B0604020202020204" pitchFamily="34" charset="0"/>
              <a:buChar char="•"/>
            </a:pPr>
            <a:r>
              <a:rPr lang="en-US" dirty="0">
                <a:solidFill>
                  <a:srgbClr val="0504C1"/>
                </a:solidFill>
              </a:rPr>
              <a:t>More recent formulations have less-toxic surfactants</a:t>
            </a:r>
          </a:p>
          <a:p>
            <a:pPr marL="342900" indent="-342900" algn="l">
              <a:buFont typeface="Arial" panose="020B0604020202020204" pitchFamily="34" charset="0"/>
              <a:buChar char="•"/>
            </a:pPr>
            <a:r>
              <a:rPr lang="en-US" dirty="0">
                <a:solidFill>
                  <a:srgbClr val="0504C1"/>
                </a:solidFill>
              </a:rPr>
              <a:t>Epidemiological assessments of carcinogenicity take into account the exposure to surfactants, as the users of the products worked with formulated products</a:t>
            </a:r>
          </a:p>
          <a:p>
            <a:pPr marL="342900" indent="-342900" algn="l">
              <a:buFont typeface="Arial" panose="020B0604020202020204" pitchFamily="34" charset="0"/>
              <a:buChar char="•"/>
            </a:pPr>
            <a:endParaRPr lang="en-US" sz="2000" dirty="0">
              <a:solidFill>
                <a:srgbClr val="050593"/>
              </a:solidFill>
            </a:endParaRPr>
          </a:p>
        </p:txBody>
      </p:sp>
      <p:sp>
        <p:nvSpPr>
          <p:cNvPr id="5" name="TextBox 4">
            <a:extLst>
              <a:ext uri="{FF2B5EF4-FFF2-40B4-BE49-F238E27FC236}">
                <a16:creationId xmlns:a16="http://schemas.microsoft.com/office/drawing/2014/main" id="{CFBB3A91-BC5E-433F-B226-2714B6E48266}"/>
              </a:ext>
            </a:extLst>
          </p:cNvPr>
          <p:cNvSpPr txBox="1"/>
          <p:nvPr/>
        </p:nvSpPr>
        <p:spPr>
          <a:xfrm>
            <a:off x="2773680" y="520117"/>
            <a:ext cx="6644640" cy="461665"/>
          </a:xfrm>
          <a:prstGeom prst="rect">
            <a:avLst/>
          </a:prstGeom>
          <a:noFill/>
        </p:spPr>
        <p:txBody>
          <a:bodyPr wrap="none" rtlCol="0">
            <a:spAutoFit/>
          </a:bodyPr>
          <a:lstStyle/>
          <a:p>
            <a:r>
              <a:rPr lang="en-US" sz="2400" dirty="0">
                <a:solidFill>
                  <a:srgbClr val="0504C1"/>
                </a:solidFill>
              </a:rPr>
              <a:t>Toxicology of surfactants in glyphosate formulations</a:t>
            </a:r>
            <a:endParaRPr lang="en-US" sz="2400" dirty="0"/>
          </a:p>
        </p:txBody>
      </p:sp>
      <p:pic>
        <p:nvPicPr>
          <p:cNvPr id="2" name="New slide 5 surfactant">
            <a:hlinkClick r:id="" action="ppaction://media"/>
            <a:extLst>
              <a:ext uri="{FF2B5EF4-FFF2-40B4-BE49-F238E27FC236}">
                <a16:creationId xmlns:a16="http://schemas.microsoft.com/office/drawing/2014/main" id="{45DBD533-4E8A-44DA-A534-8108E3E1297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2781798587"/>
      </p:ext>
    </p:extLst>
  </p:cSld>
  <p:clrMapOvr>
    <a:masterClrMapping/>
  </p:clrMapOvr>
  <mc:AlternateContent xmlns:mc="http://schemas.openxmlformats.org/markup-compatibility/2006" xmlns:p14="http://schemas.microsoft.com/office/powerpoint/2010/main">
    <mc:Choice Requires="p14">
      <p:transition spd="slow" p14:dur="2000" advTm="102809"/>
    </mc:Choice>
    <mc:Fallback xmlns="">
      <p:transition spd="slow" advTm="102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fill="hold" display="0">
                  <p:stCondLst>
                    <p:cond delay="indefinite"/>
                  </p:stCondLst>
                  <p:endCondLst>
                    <p:cond evt="onStopAudio" delay="0">
                      <p:tgtEl>
                        <p:sldTgt/>
                      </p:tgtEl>
                    </p:cond>
                  </p:endCondLst>
                </p:cTn>
                <p:tgtEl>
                  <p:spTgt spid="2"/>
                </p:tgtEl>
              </p:cMediaNode>
            </p:audio>
          </p:childTnLst>
        </p:cTn>
      </p:par>
    </p:tnLst>
    <p:bldLst>
      <p:bldP spid="4" grpId="0" build="p"/>
    </p:bldLst>
  </p:timing>
  <p:extLst>
    <p:ext uri="{E180D4A7-C9FB-4DFB-919C-405C955672EB}">
      <p14:showEvtLst xmlns:p14="http://schemas.microsoft.com/office/powerpoint/2010/main">
        <p14:playEvt time="103" objId="2"/>
        <p14:stopEvt time="101725"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1CF01-15E3-EA41-A373-7220BE1A36BB}"/>
              </a:ext>
            </a:extLst>
          </p:cNvPr>
          <p:cNvSpPr>
            <a:spLocks noGrp="1"/>
          </p:cNvSpPr>
          <p:nvPr>
            <p:ph type="title"/>
          </p:nvPr>
        </p:nvSpPr>
        <p:spPr>
          <a:xfrm>
            <a:off x="653415" y="1460938"/>
            <a:ext cx="6883279" cy="2808999"/>
          </a:xfrm>
        </p:spPr>
        <p:txBody>
          <a:bodyPr>
            <a:normAutofit/>
          </a:bodyPr>
          <a:lstStyle/>
          <a:p>
            <a:r>
              <a:rPr lang="en-US" sz="3200" b="1" dirty="0">
                <a:solidFill>
                  <a:srgbClr val="0504C1"/>
                </a:solidFill>
              </a:rPr>
              <a:t>Assessments of glyphosate by international and national</a:t>
            </a:r>
            <a:br>
              <a:rPr lang="en-US" sz="3200" b="1" dirty="0">
                <a:solidFill>
                  <a:srgbClr val="0504C1"/>
                </a:solidFill>
              </a:rPr>
            </a:br>
            <a:r>
              <a:rPr lang="en-US" sz="3200" b="1" dirty="0">
                <a:solidFill>
                  <a:srgbClr val="0504C1"/>
                </a:solidFill>
              </a:rPr>
              <a:t>regulatory agencies have found glyphosate to be non-carcinogenic and levels in food to be safe. </a:t>
            </a:r>
          </a:p>
        </p:txBody>
      </p:sp>
      <p:pic>
        <p:nvPicPr>
          <p:cNvPr id="1026" name="Picture 2" descr="What do global regulatory and research agencies conclude about the health impact of glyphosate?">
            <a:extLst>
              <a:ext uri="{FF2B5EF4-FFF2-40B4-BE49-F238E27FC236}">
                <a16:creationId xmlns:a16="http://schemas.microsoft.com/office/drawing/2014/main" id="{F48843A9-A6A1-264E-B773-18FD94688A83}"/>
              </a:ext>
            </a:extLst>
          </p:cNvPr>
          <p:cNvPicPr>
            <a:picLocks noGrp="1" noChangeAspect="1" noChangeArrowheads="1"/>
          </p:cNvPicPr>
          <p:nvPr>
            <p:ph idx="1"/>
          </p:nvPr>
        </p:nvPicPr>
        <p:blipFill>
          <a:blip r:embed="rId5">
            <a:extLst>
              <a:ext uri="{28A0092B-C50C-407E-A947-70E740481C1C}">
                <a14:useLocalDpi xmlns:a14="http://schemas.microsoft.com/office/drawing/2010/main"/>
              </a:ext>
            </a:extLst>
          </a:blip>
          <a:srcRect/>
          <a:stretch>
            <a:fillRect/>
          </a:stretch>
        </p:blipFill>
        <p:spPr bwMode="auto">
          <a:xfrm>
            <a:off x="7742882" y="116958"/>
            <a:ext cx="4263656" cy="6624083"/>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5">
            <a:hlinkClick r:id="" action="ppaction://media"/>
            <a:extLst>
              <a:ext uri="{FF2B5EF4-FFF2-40B4-BE49-F238E27FC236}">
                <a16:creationId xmlns:a16="http://schemas.microsoft.com/office/drawing/2014/main" id="{A0F96267-F473-445D-BFC9-78EA1E163F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87215511"/>
      </p:ext>
    </p:extLst>
  </p:cSld>
  <p:clrMapOvr>
    <a:masterClrMapping/>
  </p:clrMapOvr>
  <mc:AlternateContent xmlns:mc="http://schemas.openxmlformats.org/markup-compatibility/2006" xmlns:p14="http://schemas.microsoft.com/office/powerpoint/2010/main">
    <mc:Choice Requires="p14">
      <p:transition spd="slow" p14:dur="2000" advTm="11427"/>
    </mc:Choice>
    <mc:Fallback xmlns="">
      <p:transition spd="slow" advTm="11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16"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2212-52CC-0E4D-8451-AE635A6D5E3E}"/>
              </a:ext>
            </a:extLst>
          </p:cNvPr>
          <p:cNvSpPr>
            <a:spLocks noGrp="1"/>
          </p:cNvSpPr>
          <p:nvPr>
            <p:ph type="title"/>
          </p:nvPr>
        </p:nvSpPr>
        <p:spPr/>
        <p:txBody>
          <a:bodyPr>
            <a:normAutofit/>
          </a:bodyPr>
          <a:lstStyle/>
          <a:p>
            <a:r>
              <a:rPr lang="en-US" sz="4000" b="1" dirty="0">
                <a:solidFill>
                  <a:srgbClr val="0504C1"/>
                </a:solidFill>
              </a:rPr>
              <a:t>International Agency for Research on Cancer- IARC</a:t>
            </a:r>
          </a:p>
        </p:txBody>
      </p:sp>
      <p:pic>
        <p:nvPicPr>
          <p:cNvPr id="1028" name="Picture 4" descr="IARC Monograph on Glyphosate – IARC">
            <a:extLst>
              <a:ext uri="{FF2B5EF4-FFF2-40B4-BE49-F238E27FC236}">
                <a16:creationId xmlns:a16="http://schemas.microsoft.com/office/drawing/2014/main" id="{7999ABD6-378D-7B41-9683-100258BFFCD8}"/>
              </a:ext>
            </a:extLst>
          </p:cNvPr>
          <p:cNvPicPr>
            <a:picLocks noGrp="1" noChangeAspect="1" noChangeArrowheads="1"/>
          </p:cNvPicPr>
          <p:nvPr>
            <p:ph idx="1"/>
          </p:nvPr>
        </p:nvPicPr>
        <p:blipFill>
          <a:blip r:embed="rId5">
            <a:extLst>
              <a:ext uri="{28A0092B-C50C-407E-A947-70E740481C1C}">
                <a14:useLocalDpi xmlns:a14="http://schemas.microsoft.com/office/drawing/2010/main"/>
              </a:ext>
            </a:extLst>
          </a:blip>
          <a:srcRect/>
          <a:stretch>
            <a:fillRect/>
          </a:stretch>
        </p:blipFill>
        <p:spPr bwMode="auto">
          <a:xfrm>
            <a:off x="136634" y="2049517"/>
            <a:ext cx="11918731" cy="3331780"/>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6">
            <a:hlinkClick r:id="" action="ppaction://media"/>
            <a:extLst>
              <a:ext uri="{FF2B5EF4-FFF2-40B4-BE49-F238E27FC236}">
                <a16:creationId xmlns:a16="http://schemas.microsoft.com/office/drawing/2014/main" id="{D71359BC-CBAE-4CA0-B15B-434AB90924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43351558"/>
      </p:ext>
    </p:extLst>
  </p:cSld>
  <p:clrMapOvr>
    <a:masterClrMapping/>
  </p:clrMapOvr>
  <mc:AlternateContent xmlns:mc="http://schemas.openxmlformats.org/markup-compatibility/2006" xmlns:p14="http://schemas.microsoft.com/office/powerpoint/2010/main">
    <mc:Choice Requires="p14">
      <p:transition spd="slow" p14:dur="2000" advTm="26155"/>
    </mc:Choice>
    <mc:Fallback xmlns="">
      <p:transition spd="slow" advTm="26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3" objId="3"/>
        <p14:stopEvt time="25424"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0.4"/>
</p:tagLst>
</file>

<file path=ppt/tags/tag10.xml><?xml version="1.0" encoding="utf-8"?>
<p:tagLst xmlns:a="http://schemas.openxmlformats.org/drawingml/2006/main" xmlns:r="http://schemas.openxmlformats.org/officeDocument/2006/relationships" xmlns:p="http://schemas.openxmlformats.org/presentationml/2006/main">
  <p:tag name="TIMING" val="|1.8|25.6"/>
</p:tagLst>
</file>

<file path=ppt/tags/tag2.xml><?xml version="1.0" encoding="utf-8"?>
<p:tagLst xmlns:a="http://schemas.openxmlformats.org/drawingml/2006/main" xmlns:r="http://schemas.openxmlformats.org/officeDocument/2006/relationships" xmlns:p="http://schemas.openxmlformats.org/presentationml/2006/main">
  <p:tag name="TIMING" val="|5.6|47.2|10.2|13|10.5"/>
</p:tagLst>
</file>

<file path=ppt/tags/tag3.xml><?xml version="1.0" encoding="utf-8"?>
<p:tagLst xmlns:a="http://schemas.openxmlformats.org/drawingml/2006/main" xmlns:r="http://schemas.openxmlformats.org/officeDocument/2006/relationships" xmlns:p="http://schemas.openxmlformats.org/presentationml/2006/main">
  <p:tag name="TIMING" val="|4.8|16.5|24|29.8"/>
</p:tagLst>
</file>

<file path=ppt/tags/tag4.xml><?xml version="1.0" encoding="utf-8"?>
<p:tagLst xmlns:a="http://schemas.openxmlformats.org/drawingml/2006/main" xmlns:r="http://schemas.openxmlformats.org/officeDocument/2006/relationships" xmlns:p="http://schemas.openxmlformats.org/presentationml/2006/main">
  <p:tag name="TIMING" val="|7.3|19.6|18|27.7|36.8|16.2|69.3|18.6"/>
</p:tagLst>
</file>

<file path=ppt/tags/tag5.xml><?xml version="1.0" encoding="utf-8"?>
<p:tagLst xmlns:a="http://schemas.openxmlformats.org/drawingml/2006/main" xmlns:r="http://schemas.openxmlformats.org/officeDocument/2006/relationships" xmlns:p="http://schemas.openxmlformats.org/presentationml/2006/main">
  <p:tag name="TIMING" val="|2.6|9.1|7.9|10.7|14.1|8.4|8.4"/>
</p:tagLst>
</file>

<file path=ppt/tags/tag6.xml><?xml version="1.0" encoding="utf-8"?>
<p:tagLst xmlns:a="http://schemas.openxmlformats.org/drawingml/2006/main" xmlns:r="http://schemas.openxmlformats.org/officeDocument/2006/relationships" xmlns:p="http://schemas.openxmlformats.org/presentationml/2006/main">
  <p:tag name="TIMING" val="|3.1|14.7|8.6|10"/>
</p:tagLst>
</file>

<file path=ppt/tags/tag7.xml><?xml version="1.0" encoding="utf-8"?>
<p:tagLst xmlns:a="http://schemas.openxmlformats.org/drawingml/2006/main" xmlns:r="http://schemas.openxmlformats.org/officeDocument/2006/relationships" xmlns:p="http://schemas.openxmlformats.org/presentationml/2006/main">
  <p:tag name="TIMING" val="|8.5|15.1|18.4"/>
</p:tagLst>
</file>

<file path=ppt/tags/tag8.xml><?xml version="1.0" encoding="utf-8"?>
<p:tagLst xmlns:a="http://schemas.openxmlformats.org/drawingml/2006/main" xmlns:r="http://schemas.openxmlformats.org/officeDocument/2006/relationships" xmlns:p="http://schemas.openxmlformats.org/presentationml/2006/main">
  <p:tag name="TIMING" val="|5.2|6.9|7|8.8"/>
</p:tagLst>
</file>

<file path=ppt/tags/tag9.xml><?xml version="1.0" encoding="utf-8"?>
<p:tagLst xmlns:a="http://schemas.openxmlformats.org/drawingml/2006/main" xmlns:r="http://schemas.openxmlformats.org/officeDocument/2006/relationships" xmlns:p="http://schemas.openxmlformats.org/presentationml/2006/main">
  <p:tag name="TIMING" val="|3.2|23.8|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61A971AC3CAE4889A5561BB7523B95" ma:contentTypeVersion="11" ma:contentTypeDescription="Create a new document." ma:contentTypeScope="" ma:versionID="eb7ccbed0494526b6a5283e6759b5145">
  <xsd:schema xmlns:xsd="http://www.w3.org/2001/XMLSchema" xmlns:xs="http://www.w3.org/2001/XMLSchema" xmlns:p="http://schemas.microsoft.com/office/2006/metadata/properties" xmlns:ns1="http://schemas.microsoft.com/sharepoint/v3" xmlns:ns3="04686903-f4df-4687-9635-eff49e809267" xmlns:ns4="5d90eeb9-3509-4dbc-9659-cc557db72401" targetNamespace="http://schemas.microsoft.com/office/2006/metadata/properties" ma:root="true" ma:fieldsID="a07e7533b3e95c949e0ab7659bcfc938" ns1:_="" ns3:_="" ns4:_="">
    <xsd:import namespace="http://schemas.microsoft.com/sharepoint/v3"/>
    <xsd:import namespace="04686903-f4df-4687-9635-eff49e809267"/>
    <xsd:import namespace="5d90eeb9-3509-4dbc-9659-cc557db72401"/>
    <xsd:element name="properties">
      <xsd:complexType>
        <xsd:sequence>
          <xsd:element name="documentManagement">
            <xsd:complexType>
              <xsd:all>
                <xsd:element ref="ns1:_ip_UnifiedCompliancePolicyProperties" minOccurs="0"/>
                <xsd:element ref="ns1:_ip_UnifiedCompliancePolicyUIAction" minOccurs="0"/>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686903-f4df-4687-9635-eff49e80926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0eeb9-3509-4dbc-9659-cc557db7240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ACD297E-108C-4E41-9AC3-F6EFB0E83C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4686903-f4df-4687-9635-eff49e809267"/>
    <ds:schemaRef ds:uri="5d90eeb9-3509-4dbc-9659-cc557db724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3174FA-31DB-4391-AD94-77DEFEA79B65}">
  <ds:schemaRefs>
    <ds:schemaRef ds:uri="http://schemas.microsoft.com/sharepoint/v3/contenttype/forms"/>
  </ds:schemaRefs>
</ds:datastoreItem>
</file>

<file path=customXml/itemProps3.xml><?xml version="1.0" encoding="utf-8"?>
<ds:datastoreItem xmlns:ds="http://schemas.openxmlformats.org/officeDocument/2006/customXml" ds:itemID="{3909F137-D503-439F-8EC1-715DA9309B43}">
  <ds:schemaRefs>
    <ds:schemaRef ds:uri="http://purl.org/dc/dcmitype/"/>
    <ds:schemaRef ds:uri="http://purl.org/dc/terms/"/>
    <ds:schemaRef ds:uri="http://schemas.microsoft.com/office/2006/documentManagement/types"/>
    <ds:schemaRef ds:uri="http://schemas.microsoft.com/sharepoint/v3"/>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5d90eeb9-3509-4dbc-9659-cc557db72401"/>
    <ds:schemaRef ds:uri="04686903-f4df-4687-9635-eff49e809267"/>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42513</TotalTime>
  <Words>2808</Words>
  <Application>Microsoft Office PowerPoint</Application>
  <PresentationFormat>Widescreen</PresentationFormat>
  <Paragraphs>316</Paragraphs>
  <Slides>39</Slides>
  <Notes>21</Notes>
  <HiddenSlides>0</HiddenSlides>
  <MMClips>41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Abadi</vt:lpstr>
      <vt:lpstr>Arial</vt:lpstr>
      <vt:lpstr>Calibri</vt:lpstr>
      <vt:lpstr>Calibri Light</vt:lpstr>
      <vt:lpstr>High Tower Text</vt:lpstr>
      <vt:lpstr>Office Theme</vt:lpstr>
      <vt:lpstr>PowerPoint Presentation</vt:lpstr>
      <vt:lpstr>PowerPoint Presentation</vt:lpstr>
      <vt:lpstr>     Glyphosate:  </vt:lpstr>
      <vt:lpstr>PowerPoint Presentation</vt:lpstr>
      <vt:lpstr>PowerPoint Presentation</vt:lpstr>
      <vt:lpstr>Toxicology</vt:lpstr>
      <vt:lpstr>PowerPoint Presentation</vt:lpstr>
      <vt:lpstr>Assessments of glyphosate by international and national regulatory agencies have found glyphosate to be non-carcinogenic and levels in food to be safe. </vt:lpstr>
      <vt:lpstr>International Agency for Research on Cancer- IARC</vt:lpstr>
      <vt:lpstr>IARC glyphosate classification (2015)</vt:lpstr>
      <vt:lpstr>IARC’s classification scheme</vt:lpstr>
      <vt:lpstr>Irregularities in IARC report</vt:lpstr>
      <vt:lpstr>PowerPoint Presentation</vt:lpstr>
      <vt:lpstr>PowerPoint Presentation</vt:lpstr>
      <vt:lpstr>Sources of confusion</vt:lpstr>
      <vt:lpstr>Case-control studies of glyphosate &amp; NHL</vt:lpstr>
      <vt:lpstr>PowerPoint Presentation</vt:lpstr>
      <vt:lpstr>PowerPoint Presentation</vt:lpstr>
      <vt:lpstr>Studies of glyphosate and NHL</vt:lpstr>
      <vt:lpstr>PowerPoint Presentation</vt:lpstr>
      <vt:lpstr>Agricultural Health Study - design</vt:lpstr>
      <vt:lpstr>AHS – strengths &amp; weaknesses</vt:lpstr>
      <vt:lpstr>Agricultural Health Study - results</vt:lpstr>
      <vt:lpstr>Zhang meta-analysis (2019)</vt:lpstr>
      <vt:lpstr>Meta-analysis </vt:lpstr>
      <vt:lpstr>Issues with Zhang meta-analysis</vt:lpstr>
      <vt:lpstr>Zhang et al. justifications</vt:lpstr>
      <vt:lpstr>Association of glyphosate exposure with NHL for latency</vt:lpstr>
      <vt:lpstr>PowerPoint Presentation</vt:lpstr>
      <vt:lpstr>EPA re-analysis of studies (2020)</vt:lpstr>
      <vt:lpstr>Kabat et al. critique &amp; meta-analysis (2021)</vt:lpstr>
      <vt:lpstr>Kabat et al. critique &amp; meta-analysis (2)</vt:lpstr>
      <vt:lpstr>Is there a risk that is being missed?</vt:lpstr>
      <vt:lpstr>However, we need to read the evidence critically</vt:lpstr>
      <vt:lpstr>Bias – in science… and in human judgment</vt:lpstr>
      <vt:lpstr>Conclusions</vt:lpstr>
      <vt:lpstr>Conclusions (2)</vt:lpstr>
      <vt:lpstr>PowerPoint Presentation</vt:lpstr>
      <vt:lpstr>Acknowledgement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Glyphosate: How strong is the evidence of carcinogenicity</dc:title>
  <dc:creator>Geoffrey Kabat</dc:creator>
  <cp:lastModifiedBy>Cowles, Richard</cp:lastModifiedBy>
  <cp:revision>230</cp:revision>
  <cp:lastPrinted>2021-02-25T16:26:24Z</cp:lastPrinted>
  <dcterms:created xsi:type="dcterms:W3CDTF">2020-12-30T20:59:45Z</dcterms:created>
  <dcterms:modified xsi:type="dcterms:W3CDTF">2021-03-08T16:18:45Z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0x0101008E61A971AC3CAE4889A5561BB7523B95</vt:lpwstr>
  </property>
</Properties>
</file>